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6.xml" ContentType="application/vnd.openxmlformats-officedocument.theme+xml"/>
  <Override PartName="/ppt/slideLayouts/slideLayout45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2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theme/themeOverride1.xml" ContentType="application/vnd.openxmlformats-officedocument.themeOverr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customXml/itemProps3.xml" ContentType="application/vnd.openxmlformats-officedocument.customXmlProperties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Masters/slideMaster4.xml" ContentType="application/vnd.openxmlformats-officedocument.presentationml.slideMaster+xml"/>
  <Override PartName="/ppt/slideLayouts/slideLayout4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2.xml" ContentType="application/vnd.openxmlformats-officedocument.presentationml.slideLayout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ppt/slideMasters/slideMaster3.xml" ContentType="application/vnd.openxmlformats-officedocument.presentationml.slideMaster+xml"/>
  <Override PartName="/ppt/slideLayouts/slideLayout30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1.xml" ContentType="application/vnd.openxmlformats-officedocument.presentationml.slideLayout+xml"/>
  <Override PartName="/ppt/tableStyles.xml" ContentType="application/vnd.openxmlformats-officedocument.presentationml.tableStyles+xml"/>
  <Override PartName="/ppt/slideMasters/slideMaster2.xml" ContentType="application/vnd.openxmlformats-officedocument.presentationml.slideMaster+xml"/>
  <Override PartName="/ppt/slideLayouts/slideLayout1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viewProps.xml" ContentType="application/vnd.openxmlformats-officedocument.presentationml.viewProps+xml"/>
  <Override PartName="/docProps/app.xml" ContentType="application/vnd.openxmlformats-officedocument.extended-properties+xml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  <p:sldMasterId id="2147483720" r:id="rId5"/>
    <p:sldMasterId id="2147483732" r:id="rId6"/>
    <p:sldMasterId id="2147483744" r:id="rId7"/>
    <p:sldMasterId id="2147483780" r:id="rId8"/>
  </p:sldMasterIdLst>
  <p:notesMasterIdLst>
    <p:notesMasterId r:id="rId20"/>
  </p:notesMasterIdLst>
  <p:sldIdLst>
    <p:sldId id="257" r:id="rId9"/>
    <p:sldId id="258" r:id="rId10"/>
    <p:sldId id="338" r:id="rId11"/>
    <p:sldId id="340" r:id="rId12"/>
    <p:sldId id="344" r:id="rId13"/>
    <p:sldId id="343" r:id="rId14"/>
    <p:sldId id="348" r:id="rId15"/>
    <p:sldId id="349" r:id="rId16"/>
    <p:sldId id="350" r:id="rId17"/>
    <p:sldId id="346" r:id="rId18"/>
    <p:sldId id="336" r:id="rId19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8F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9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3330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&#65279;<?xml version="1.0" encoding="UTF-8" standalone="yes"?>
<Relationships xmlns="http://schemas.openxmlformats.org/package/2006/relationships">
  <Relationship Id="rId9" Type="http://schemas.openxmlformats.org/officeDocument/2006/relationships/slide" Target="slides/slide1.xml" />
  <Relationship Id="rId10" Type="http://schemas.openxmlformats.org/officeDocument/2006/relationships/slide" Target="slides/slide2.xml" />
  <Relationship Id="rId11" Type="http://schemas.openxmlformats.org/officeDocument/2006/relationships/slide" Target="slides/slide3.xml" />
  <Relationship Id="rId12" Type="http://schemas.openxmlformats.org/officeDocument/2006/relationships/slide" Target="slides/slide4.xml" />
  <Relationship Id="rId13" Type="http://schemas.openxmlformats.org/officeDocument/2006/relationships/slide" Target="slides/slide5.xml" />
  <Relationship Id="rId14" Type="http://schemas.openxmlformats.org/officeDocument/2006/relationships/slide" Target="slides/slide6.xml" />
  <Relationship Id="rId15" Type="http://schemas.openxmlformats.org/officeDocument/2006/relationships/slide" Target="slides/slide7.xml" />
  <Relationship Id="rId16" Type="http://schemas.openxmlformats.org/officeDocument/2006/relationships/slide" Target="slides/slide8.xml" />
  <Relationship Id="rId17" Type="http://schemas.openxmlformats.org/officeDocument/2006/relationships/slide" Target="slides/slide9.xml" />
  <Relationship Id="rId18" Type="http://schemas.openxmlformats.org/officeDocument/2006/relationships/slide" Target="slides/slide10.xml" />
  <Relationship Id="rId19" Type="http://schemas.openxmlformats.org/officeDocument/2006/relationships/slide" Target="slides/slide11.xml" />
  <Relationship Id="rId8" Type="http://schemas.openxmlformats.org/officeDocument/2006/relationships/slideMaster" Target="slideMasters/slideMaster5.xml" />
  <Relationship Id="rId3" Type="http://schemas.openxmlformats.org/officeDocument/2006/relationships/customXml" Target="../customXml/item3.xml" />
  <Relationship Id="rId21" Type="http://schemas.openxmlformats.org/officeDocument/2006/relationships/presProps" Target="presProps.xml" />
  <Relationship Id="rId55" Type="http://schemas.microsoft.com/office/2015/10/relationships/revisionInfo" Target="revisionInfo.xml" />
  <Relationship Id="rId7" Type="http://schemas.openxmlformats.org/officeDocument/2006/relationships/slideMaster" Target="slideMasters/slideMaster4.xml" />
  <Relationship Id="rId2" Type="http://schemas.openxmlformats.org/officeDocument/2006/relationships/customXml" Target="../customXml/item2.xml" />
  <Relationship Id="rId20" Type="http://schemas.openxmlformats.org/officeDocument/2006/relationships/notesMaster" Target="notesMasters/notesMaster1.xml" />
  <Relationship Id="rId1" Type="http://schemas.openxmlformats.org/officeDocument/2006/relationships/customXml" Target="../customXml/item1.xml" />
  <Relationship Id="rId6" Type="http://schemas.openxmlformats.org/officeDocument/2006/relationships/slideMaster" Target="slideMasters/slideMaster3.xml" />
  <Relationship Id="rId24" Type="http://schemas.openxmlformats.org/officeDocument/2006/relationships/tableStyles" Target="tableStyles.xml" />
  <Relationship Id="rId5" Type="http://schemas.openxmlformats.org/officeDocument/2006/relationships/slideMaster" Target="slideMasters/slideMaster2.xml" />
  <Relationship Id="rId23" Type="http://schemas.openxmlformats.org/officeDocument/2006/relationships/theme" Target="theme/theme1.xml" />
  <Relationship Id="rId4" Type="http://schemas.openxmlformats.org/officeDocument/2006/relationships/slideMaster" Target="slideMasters/slideMaster1.xml" />
  <Relationship Id="rId22" Type="http://schemas.openxmlformats.org/officeDocument/2006/relationships/viewProps" Target="viewProp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6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DCF1C89-1A65-481A-8B19-0163A49A3E6F}" type="datetimeFigureOut">
              <a:rPr lang="en-US" smtClean="0"/>
              <a:t>1/7/2020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F5148D-FF33-4442-9A95-D2F215D38E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5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_rels/notesSlide10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0.xml" />
  <Relationship Id="rId1" Type="http://schemas.openxmlformats.org/officeDocument/2006/relationships/notesMaster" Target="../notesMasters/notesMaster1.xml" />
</Relationships>
</file>

<file path=ppt/notesSlides/_rels/notesSlide1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1.xml" />
  <Relationship Id="rId1" Type="http://schemas.openxmlformats.org/officeDocument/2006/relationships/notesMaster" Target="../notesMasters/notesMaster1.xml" />
</Relationships>
</file>

<file path=ppt/notesSlides/_rels/notesSlide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.xml" />
  <Relationship Id="rId1" Type="http://schemas.openxmlformats.org/officeDocument/2006/relationships/notesMaster" Target="../notesMasters/notesMaster1.xml" />
</Relationships>
</file>

<file path=ppt/notesSlides/_rels/notesSlide3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.xml" />
  <Relationship Id="rId1" Type="http://schemas.openxmlformats.org/officeDocument/2006/relationships/notesMaster" Target="../notesMasters/notesMaster1.xml" />
</Relationships>
</file>

<file path=ppt/notesSlides/_rels/notesSlide4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4.xml" />
  <Relationship Id="rId1" Type="http://schemas.openxmlformats.org/officeDocument/2006/relationships/notesMaster" Target="../notesMasters/notesMaster1.xml" />
</Relationships>
</file>

<file path=ppt/notesSlides/_rels/notesSlide5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5.xml" />
  <Relationship Id="rId1" Type="http://schemas.openxmlformats.org/officeDocument/2006/relationships/notesMaster" Target="../notesMasters/notesMaster1.xml" />
</Relationships>
</file>

<file path=ppt/notesSlides/_rels/notesSlide6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6.xml" />
  <Relationship Id="rId1" Type="http://schemas.openxmlformats.org/officeDocument/2006/relationships/notesMaster" Target="../notesMasters/notesMaster1.xml" />
</Relationships>
</file>

<file path=ppt/notesSlides/_rels/notesSlide7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7.xml" />
  <Relationship Id="rId1" Type="http://schemas.openxmlformats.org/officeDocument/2006/relationships/notesMaster" Target="../notesMasters/notesMaster1.xml" />
</Relationships>
</file>

<file path=ppt/notesSlides/_rels/notesSlide8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8.xml" />
  <Relationship Id="rId1" Type="http://schemas.openxmlformats.org/officeDocument/2006/relationships/notesMaster" Target="../notesMasters/notesMaster1.xml" />
</Relationships>
</file>

<file path=ppt/notesSlides/_rels/notesSlide9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9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0590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620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20725"/>
            <a:ext cx="4622800" cy="346710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286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410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217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788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179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3187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157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470078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2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2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2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3.xml" />
</Relationships>
</file>

<file path=ppt/slideLayouts/_rels/slideLayout2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3.xml" />
</Relationships>
</file>

<file path=ppt/slideLayouts/_rels/slideLayout2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3.xml" />
</Relationships>
</file>

<file path=ppt/slideLayouts/_rels/slideLayout2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3.xml" />
</Relationships>
</file>

<file path=ppt/slideLayouts/_rels/slideLayout2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3.xml" />
</Relationships>
</file>

<file path=ppt/slideLayouts/_rels/slideLayout2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3.xml" />
</Relationships>
</file>

<file path=ppt/slideLayouts/_rels/slideLayout2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3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3.xml" />
</Relationships>
</file>

<file path=ppt/slideLayouts/_rels/slideLayout3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3.xml" />
</Relationships>
</file>

<file path=ppt/slideLayouts/_rels/slideLayout3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3.xml" />
</Relationships>
</file>

<file path=ppt/slideLayouts/_rels/slideLayout3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3.xml" />
</Relationships>
</file>

<file path=ppt/slideLayouts/_rels/slideLayout3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4.xml" />
</Relationships>
</file>

<file path=ppt/slideLayouts/_rels/slideLayout3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4.xml" />
</Relationships>
</file>

<file path=ppt/slideLayouts/_rels/slideLayout3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4.xml" />
</Relationships>
</file>

<file path=ppt/slideLayouts/_rels/slideLayout3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4.xml" />
</Relationships>
</file>

<file path=ppt/slideLayouts/_rels/slideLayout3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4.xml" />
</Relationships>
</file>

<file path=ppt/slideLayouts/_rels/slideLayout3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4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4.xml" />
</Relationships>
</file>

<file path=ppt/slideLayouts/_rels/slideLayout4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4.xml" />
</Relationships>
</file>

<file path=ppt/slideLayouts/_rels/slideLayout4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4.xml" />
</Relationships>
</file>

<file path=ppt/slideLayouts/_rels/slideLayout4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4.xml" />
</Relationships>
</file>

<file path=ppt/slideLayouts/_rels/slideLayout4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4.xml" />
</Relationships>
</file>

<file path=ppt/slideLayouts/_rels/slideLayout45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png" /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5.xml" />
</Relationships>
</file>

<file path=ppt/slideLayouts/_rels/slideLayout4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5.xml" />
</Relationships>
</file>

<file path=ppt/slideLayouts/_rels/slideLayout4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5.xml" />
</Relationships>
</file>

<file path=ppt/slideLayouts/_rels/slideLayout4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5.xml" />
</Relationships>
</file>

<file path=ppt/slideLayouts/_rels/slideLayout4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5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5.xml" />
</Relationships>
</file>

<file path=ppt/slideLayouts/_rels/slideLayout5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5.xml" />
</Relationships>
</file>

<file path=ppt/slideLayouts/_rels/slideLayout5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5.xml" />
</Relationships>
</file>

<file path=ppt/slideLayouts/_rels/slideLayout5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5.xml" />
</Relationships>
</file>

<file path=ppt/slideLayouts/_rels/slideLayout5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5.xml" />
</Relationships>
</file>

<file path=ppt/slideLayouts/_rels/slideLayout5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5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D64A-BF59-46EA-B966-2A9D5896D02D}" type="datetimeFigureOut">
              <a:rPr lang="en-US" smtClean="0"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C52D-A03F-4C6F-86F8-F6DF009B8E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D64A-BF59-46EA-B966-2A9D5896D02D}" type="datetimeFigureOut">
              <a:rPr lang="en-US" smtClean="0"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C52D-A03F-4C6F-86F8-F6DF009B8E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D64A-BF59-46EA-B966-2A9D5896D02D}" type="datetimeFigureOut">
              <a:rPr lang="en-US" smtClean="0"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C52D-A03F-4C6F-86F8-F6DF009B8E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7489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6225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7502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0345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8989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5554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94627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350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D64A-BF59-46EA-B966-2A9D5896D02D}" type="datetimeFigureOut">
              <a:rPr lang="en-US" smtClean="0"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C52D-A03F-4C6F-86F8-F6DF009B8E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21510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81247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18259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74891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62256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75028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03456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89893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5554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946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D64A-BF59-46EA-B966-2A9D5896D02D}" type="datetimeFigureOut">
              <a:rPr lang="en-US" smtClean="0"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C52D-A03F-4C6F-86F8-F6DF009B8E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35020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21510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81247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18259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74891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62256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75028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03456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89893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55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D64A-BF59-46EA-B966-2A9D5896D02D}" type="datetimeFigureOut">
              <a:rPr lang="en-US" smtClean="0"/>
              <a:t>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C52D-A03F-4C6F-86F8-F6DF009B8E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94627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35020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215104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81247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18259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2854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02953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5400" y="6366866"/>
            <a:ext cx="13716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762000" cy="396875"/>
          </a:xfrm>
        </p:spPr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263270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07560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61588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7851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D64A-BF59-46EA-B966-2A9D5896D02D}" type="datetimeFigureOut">
              <a:rPr lang="en-US" smtClean="0"/>
              <a:t>1/7/2020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C52D-A03F-4C6F-86F8-F6DF009B8E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093273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907931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022516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63904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20052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339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D64A-BF59-46EA-B966-2A9D5896D02D}" type="datetimeFigureOut">
              <a:rPr lang="en-US" smtClean="0"/>
              <a:t>1/7/2020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C52D-A03F-4C6F-86F8-F6DF009B8E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D64A-BF59-46EA-B966-2A9D5896D02D}" type="datetimeFigureOut">
              <a:rPr lang="en-US" smtClean="0"/>
              <a:t>1/7/2020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C52D-A03F-4C6F-86F8-F6DF009B8E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D64A-BF59-46EA-B966-2A9D5896D02D}" type="datetimeFigureOut">
              <a:rPr lang="en-US" smtClean="0"/>
              <a:t>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C52D-A03F-4C6F-86F8-F6DF009B8E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D64A-BF59-46EA-B966-2A9D5896D02D}" type="datetimeFigureOut">
              <a:rPr lang="en-US" smtClean="0"/>
              <a:t>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C52D-A03F-4C6F-86F8-F6DF009B8E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_rels/slideMaster2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19.xml" />
  <Relationship Id="rId3" Type="http://schemas.openxmlformats.org/officeDocument/2006/relationships/slideLayout" Target="../slideLayouts/slideLayout14.xml" />
  <Relationship Id="rId7" Type="http://schemas.openxmlformats.org/officeDocument/2006/relationships/slideLayout" Target="../slideLayouts/slideLayout18.xml" />
  <Relationship Id="rId12" Type="http://schemas.openxmlformats.org/officeDocument/2006/relationships/theme" Target="../theme/theme2.xml" />
  <Relationship Id="rId2" Type="http://schemas.openxmlformats.org/officeDocument/2006/relationships/slideLayout" Target="../slideLayouts/slideLayout13.xml" />
  <Relationship Id="rId1" Type="http://schemas.openxmlformats.org/officeDocument/2006/relationships/slideLayout" Target="../slideLayouts/slideLayout12.xml" />
  <Relationship Id="rId6" Type="http://schemas.openxmlformats.org/officeDocument/2006/relationships/slideLayout" Target="../slideLayouts/slideLayout17.xml" />
  <Relationship Id="rId11" Type="http://schemas.openxmlformats.org/officeDocument/2006/relationships/slideLayout" Target="../slideLayouts/slideLayout22.xml" />
  <Relationship Id="rId5" Type="http://schemas.openxmlformats.org/officeDocument/2006/relationships/slideLayout" Target="../slideLayouts/slideLayout16.xml" />
  <Relationship Id="rId10" Type="http://schemas.openxmlformats.org/officeDocument/2006/relationships/slideLayout" Target="../slideLayouts/slideLayout21.xml" />
  <Relationship Id="rId4" Type="http://schemas.openxmlformats.org/officeDocument/2006/relationships/slideLayout" Target="../slideLayouts/slideLayout15.xml" />
  <Relationship Id="rId9" Type="http://schemas.openxmlformats.org/officeDocument/2006/relationships/slideLayout" Target="../slideLayouts/slideLayout20.xml" />
</Relationships>
</file>

<file path=ppt/slideMasters/_rels/slideMaster3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30.xml" />
  <Relationship Id="rId3" Type="http://schemas.openxmlformats.org/officeDocument/2006/relationships/slideLayout" Target="../slideLayouts/slideLayout25.xml" />
  <Relationship Id="rId7" Type="http://schemas.openxmlformats.org/officeDocument/2006/relationships/slideLayout" Target="../slideLayouts/slideLayout29.xml" />
  <Relationship Id="rId12" Type="http://schemas.openxmlformats.org/officeDocument/2006/relationships/theme" Target="../theme/theme3.xml" />
  <Relationship Id="rId2" Type="http://schemas.openxmlformats.org/officeDocument/2006/relationships/slideLayout" Target="../slideLayouts/slideLayout24.xml" />
  <Relationship Id="rId1" Type="http://schemas.openxmlformats.org/officeDocument/2006/relationships/slideLayout" Target="../slideLayouts/slideLayout23.xml" />
  <Relationship Id="rId6" Type="http://schemas.openxmlformats.org/officeDocument/2006/relationships/slideLayout" Target="../slideLayouts/slideLayout28.xml" />
  <Relationship Id="rId11" Type="http://schemas.openxmlformats.org/officeDocument/2006/relationships/slideLayout" Target="../slideLayouts/slideLayout33.xml" />
  <Relationship Id="rId5" Type="http://schemas.openxmlformats.org/officeDocument/2006/relationships/slideLayout" Target="../slideLayouts/slideLayout27.xml" />
  <Relationship Id="rId10" Type="http://schemas.openxmlformats.org/officeDocument/2006/relationships/slideLayout" Target="../slideLayouts/slideLayout32.xml" />
  <Relationship Id="rId4" Type="http://schemas.openxmlformats.org/officeDocument/2006/relationships/slideLayout" Target="../slideLayouts/slideLayout26.xml" />
  <Relationship Id="rId9" Type="http://schemas.openxmlformats.org/officeDocument/2006/relationships/slideLayout" Target="../slideLayouts/slideLayout31.xml" />
</Relationships>
</file>

<file path=ppt/slideMasters/_rels/slideMaster4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41.xml" />
  <Relationship Id="rId3" Type="http://schemas.openxmlformats.org/officeDocument/2006/relationships/slideLayout" Target="../slideLayouts/slideLayout36.xml" />
  <Relationship Id="rId7" Type="http://schemas.openxmlformats.org/officeDocument/2006/relationships/slideLayout" Target="../slideLayouts/slideLayout40.xml" />
  <Relationship Id="rId12" Type="http://schemas.openxmlformats.org/officeDocument/2006/relationships/theme" Target="../theme/theme4.xml" />
  <Relationship Id="rId2" Type="http://schemas.openxmlformats.org/officeDocument/2006/relationships/slideLayout" Target="../slideLayouts/slideLayout35.xml" />
  <Relationship Id="rId1" Type="http://schemas.openxmlformats.org/officeDocument/2006/relationships/slideLayout" Target="../slideLayouts/slideLayout34.xml" />
  <Relationship Id="rId6" Type="http://schemas.openxmlformats.org/officeDocument/2006/relationships/slideLayout" Target="../slideLayouts/slideLayout39.xml" />
  <Relationship Id="rId11" Type="http://schemas.openxmlformats.org/officeDocument/2006/relationships/slideLayout" Target="../slideLayouts/slideLayout44.xml" />
  <Relationship Id="rId5" Type="http://schemas.openxmlformats.org/officeDocument/2006/relationships/slideLayout" Target="../slideLayouts/slideLayout38.xml" />
  <Relationship Id="rId10" Type="http://schemas.openxmlformats.org/officeDocument/2006/relationships/slideLayout" Target="../slideLayouts/slideLayout43.xml" />
  <Relationship Id="rId4" Type="http://schemas.openxmlformats.org/officeDocument/2006/relationships/slideLayout" Target="../slideLayouts/slideLayout37.xml" />
  <Relationship Id="rId9" Type="http://schemas.openxmlformats.org/officeDocument/2006/relationships/slideLayout" Target="../slideLayouts/slideLayout42.xml" />
</Relationships>
</file>

<file path=ppt/slideMasters/_rels/slideMaster5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52.xml" />
  <Relationship Id="rId13" Type="http://schemas.openxmlformats.org/officeDocument/2006/relationships/image" Target="../media/image1.png" />
  <Relationship Id="rId3" Type="http://schemas.openxmlformats.org/officeDocument/2006/relationships/slideLayout" Target="../slideLayouts/slideLayout47.xml" />
  <Relationship Id="rId7" Type="http://schemas.openxmlformats.org/officeDocument/2006/relationships/slideLayout" Target="../slideLayouts/slideLayout51.xml" />
  <Relationship Id="rId12" Type="http://schemas.openxmlformats.org/officeDocument/2006/relationships/theme" Target="../theme/theme5.xml" />
  <Relationship Id="rId2" Type="http://schemas.openxmlformats.org/officeDocument/2006/relationships/slideLayout" Target="../slideLayouts/slideLayout46.xml" />
  <Relationship Id="rId1" Type="http://schemas.openxmlformats.org/officeDocument/2006/relationships/slideLayout" Target="../slideLayouts/slideLayout45.xml" />
  <Relationship Id="rId6" Type="http://schemas.openxmlformats.org/officeDocument/2006/relationships/slideLayout" Target="../slideLayouts/slideLayout50.xml" />
  <Relationship Id="rId11" Type="http://schemas.openxmlformats.org/officeDocument/2006/relationships/slideLayout" Target="../slideLayouts/slideLayout55.xml" />
  <Relationship Id="rId5" Type="http://schemas.openxmlformats.org/officeDocument/2006/relationships/slideLayout" Target="../slideLayouts/slideLayout49.xml" />
  <Relationship Id="rId10" Type="http://schemas.openxmlformats.org/officeDocument/2006/relationships/slideLayout" Target="../slideLayouts/slideLayout54.xml" />
  <Relationship Id="rId4" Type="http://schemas.openxmlformats.org/officeDocument/2006/relationships/slideLayout" Target="../slideLayouts/slideLayout48.xml" />
  <Relationship Id="rId9" Type="http://schemas.openxmlformats.org/officeDocument/2006/relationships/slideLayout" Target="../slideLayouts/slideLayout53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8D64A-BF59-46EA-B966-2A9D5896D02D}" type="datetimeFigureOut">
              <a:rPr lang="en-US" smtClean="0"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FC52D-A03F-4C6F-86F8-F6DF009B8E2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227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227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E4B14-16C1-9F49-899E-71509D40249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1/7/2020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5EC2A-6694-0340-8AD2-7C96E1D69F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227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58"/>
          <a:stretch/>
        </p:blipFill>
        <p:spPr bwMode="auto">
          <a:xfrm>
            <a:off x="0" y="6211291"/>
            <a:ext cx="82151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8305800" y="6248400"/>
            <a:ext cx="685800" cy="48676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18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76F8D64A-BF59-46EA-B966-2A9D5896D02D}" type="datetimeFigureOut">
              <a:rPr lang="en-US" smtClean="0"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9800" y="634143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351866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89FC52D-A03F-4C6F-86F8-F6DF009B8E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50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45.xml" />
</Relationships>
</file>

<file path=ppt/slides/_rels/slide10.xml.rels>&#65279;<?xml version="1.0" encoding="UTF-8" standalone="yes"?>
<Relationships xmlns="http://schemas.openxmlformats.org/package/2006/relationships">
  <Relationship Id="rId3" Type="http://schemas.openxmlformats.org/officeDocument/2006/relationships/notesSlide" Target="../notesSlides/notesSlide10.xml" />
  <Relationship Id="rId2" Type="http://schemas.openxmlformats.org/officeDocument/2006/relationships/slideLayout" Target="../slideLayouts/slideLayout46.xml" />
  <Relationship Id="rId1" Type="http://schemas.openxmlformats.org/officeDocument/2006/relationships/themeOverride" Target="../theme/themeOverride1.xml" />
  <Relationship Id="rId4" Type="http://schemas.openxmlformats.org/officeDocument/2006/relationships/image" Target="../media/image5.jpeg" />
</Relationships>
</file>

<file path=ppt/slides/_rels/slide1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1.xml" />
  <Relationship Id="rId1" Type="http://schemas.openxmlformats.org/officeDocument/2006/relationships/slideLayout" Target="../slideLayouts/slideLayout46.xml" />
</Relationships>
</file>

<file path=ppt/slides/_rels/slide2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3.JPG" />
  <Relationship Id="rId2" Type="http://schemas.openxmlformats.org/officeDocument/2006/relationships/notesSlide" Target="../notesSlides/notesSlide2.xml" />
  <Relationship Id="rId1" Type="http://schemas.openxmlformats.org/officeDocument/2006/relationships/slideLayout" Target="../slideLayouts/slideLayout46.xml" />
</Relationships>
</file>

<file path=ppt/slides/_rels/slide3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3.xml" />
  <Relationship Id="rId1" Type="http://schemas.openxmlformats.org/officeDocument/2006/relationships/slideLayout" Target="../slideLayouts/slideLayout46.xml" />
</Relationships>
</file>

<file path=ppt/slides/_rels/slide4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4.xml" />
  <Relationship Id="rId1" Type="http://schemas.openxmlformats.org/officeDocument/2006/relationships/slideLayout" Target="../slideLayouts/slideLayout46.xml" />
</Relationships>
</file>

<file path=ppt/slides/_rels/slide5.xml.rels>&#65279;<?xml version="1.0" encoding="UTF-8" standalone="yes"?>
<Relationships xmlns="http://schemas.openxmlformats.org/package/2006/relationships">
  <Relationship Id="rId3" Type="http://schemas.openxmlformats.org/officeDocument/2006/relationships/hyperlink" Target="https://www.google.com/url?sa=i&amp;source=images&amp;cd=&amp;cad=rja&amp;uact=8&amp;ved=2ahUKEwiW_I6KwYXbAhWPd98KHQrkAJcQjRx6BAgBEAU&amp;url=https://www.linkedin.com/pulse/organizational-liability-active-shooter-workplace-pessinis&amp;psig=AOvVaw3DITVj-CSr3kRF5xDgpD-1&amp;ust=1526397749413915" TargetMode="External" />
  <Relationship Id="rId2" Type="http://schemas.openxmlformats.org/officeDocument/2006/relationships/notesSlide" Target="../notesSlides/notesSlide5.xml" />
  <Relationship Id="rId1" Type="http://schemas.openxmlformats.org/officeDocument/2006/relationships/slideLayout" Target="../slideLayouts/slideLayout46.xml" />
  <Relationship Id="rId4" Type="http://schemas.openxmlformats.org/officeDocument/2006/relationships/image" Target="../media/image4.jpeg" />
</Relationships>
</file>

<file path=ppt/slides/_rels/slide6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6.xml" />
  <Relationship Id="rId1" Type="http://schemas.openxmlformats.org/officeDocument/2006/relationships/slideLayout" Target="../slideLayouts/slideLayout46.xml" />
</Relationships>
</file>

<file path=ppt/slides/_rels/slide7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7.xml" />
  <Relationship Id="rId1" Type="http://schemas.openxmlformats.org/officeDocument/2006/relationships/slideLayout" Target="../slideLayouts/slideLayout46.xml" />
</Relationships>
</file>

<file path=ppt/slides/_rels/slide8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8.xml" />
  <Relationship Id="rId1" Type="http://schemas.openxmlformats.org/officeDocument/2006/relationships/slideLayout" Target="../slideLayouts/slideLayout46.xml" />
</Relationships>
</file>

<file path=ppt/slides/_rels/slide9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9.xml" />
  <Relationship Id="rId1" Type="http://schemas.openxmlformats.org/officeDocument/2006/relationships/slideLayout" Target="../slideLayouts/slideLayout46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267" y="302342"/>
            <a:ext cx="6629400" cy="2438400"/>
          </a:xfrm>
        </p:spPr>
        <p:txBody>
          <a:bodyPr>
            <a:normAutofit/>
          </a:bodyPr>
          <a:lstStyle/>
          <a:p>
            <a:r>
              <a:rPr lang="en-US" sz="5400" i="1" dirty="0" smtClean="0"/>
              <a:t>Confronting Violence in Houses of Worship</a:t>
            </a:r>
            <a:endParaRPr lang="en-US" sz="5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24" y="2377441"/>
            <a:ext cx="6000751" cy="25495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Ryan Neumeyer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Member, McDonald Hopkins, LLC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Patrick Shaw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Protective </a:t>
            </a:r>
            <a:r>
              <a:rPr lang="en-US" sz="2400" b="1" dirty="0">
                <a:solidFill>
                  <a:schemeClr val="tx1"/>
                </a:solidFill>
              </a:rPr>
              <a:t>Security Advisor — Cleveland, </a:t>
            </a:r>
            <a:r>
              <a:rPr lang="en-US" sz="2400" b="1" dirty="0" smtClean="0">
                <a:solidFill>
                  <a:schemeClr val="tx1"/>
                </a:solidFill>
              </a:rPr>
              <a:t>Ohio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United States Department of Homeland Security </a:t>
            </a:r>
          </a:p>
        </p:txBody>
      </p:sp>
      <p:sp>
        <p:nvSpPr>
          <p:cNvPr id="5" name="Rectangle 4"/>
          <p:cNvSpPr/>
          <p:nvPr/>
        </p:nvSpPr>
        <p:spPr>
          <a:xfrm>
            <a:off x="2807746" y="5700425"/>
            <a:ext cx="33752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200" b="1" dirty="0" smtClean="0"/>
              <a:t>January 9, 2020</a:t>
            </a:r>
            <a:endParaRPr lang="en-US" sz="32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2032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is this trending…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cs typeface="Arial" panose="020B0604020202020204" pitchFamily="34" charset="0"/>
              </a:rPr>
              <a:t>Emergency Action Plan/Policy for active shooter situations </a:t>
            </a:r>
          </a:p>
          <a:p>
            <a:r>
              <a:rPr lang="en-US" sz="2400" dirty="0" smtClean="0">
                <a:cs typeface="Arial" panose="020B0604020202020204" pitchFamily="34" charset="0"/>
              </a:rPr>
              <a:t>Security cameras</a:t>
            </a:r>
          </a:p>
          <a:p>
            <a:r>
              <a:rPr lang="en-US" sz="2400" dirty="0">
                <a:cs typeface="Arial" panose="020B0604020202020204" pitchFamily="34" charset="0"/>
              </a:rPr>
              <a:t>Security entrances </a:t>
            </a:r>
          </a:p>
          <a:p>
            <a:r>
              <a:rPr lang="en-US" sz="2400" dirty="0" smtClean="0">
                <a:cs typeface="Arial" panose="020B0604020202020204" pitchFamily="34" charset="0"/>
              </a:rPr>
              <a:t>Access to facilities (during and after hours)</a:t>
            </a:r>
          </a:p>
          <a:p>
            <a:r>
              <a:rPr lang="en-US" sz="2400" dirty="0" smtClean="0">
                <a:cs typeface="Arial" panose="020B0604020202020204" pitchFamily="34" charset="0"/>
              </a:rPr>
              <a:t>Anti-bullying and training policies</a:t>
            </a:r>
          </a:p>
          <a:p>
            <a:r>
              <a:rPr lang="en-US" sz="2400" dirty="0" smtClean="0">
                <a:cs typeface="Arial" panose="020B0604020202020204" pitchFamily="34" charset="0"/>
              </a:rPr>
              <a:t>Training re recognizing  and responding to</a:t>
            </a:r>
          </a:p>
          <a:p>
            <a:pPr marL="0" indent="0">
              <a:buNone/>
            </a:pP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smtClean="0">
                <a:cs typeface="Arial" panose="020B0604020202020204" pitchFamily="34" charset="0"/>
              </a:rPr>
              <a:t>    anger, confusion, frustration  </a:t>
            </a:r>
            <a:endParaRPr lang="en-US" sz="2400" dirty="0">
              <a:cs typeface="Arial" panose="020B0604020202020204" pitchFamily="34" charset="0"/>
            </a:endParaRPr>
          </a:p>
          <a:p>
            <a:r>
              <a:rPr lang="en-US" sz="2400" dirty="0">
                <a:cs typeface="Arial" panose="020B0604020202020204" pitchFamily="34" charset="0"/>
              </a:rPr>
              <a:t>M</a:t>
            </a:r>
            <a:r>
              <a:rPr lang="en-US" sz="2400" dirty="0" smtClean="0">
                <a:cs typeface="Arial" panose="020B0604020202020204" pitchFamily="34" charset="0"/>
              </a:rPr>
              <a:t>echanism to Report such behaviors</a:t>
            </a:r>
            <a:endParaRPr lang="en-US" sz="2400" dirty="0">
              <a:cs typeface="Arial" panose="020B0604020202020204" pitchFamily="34" charset="0"/>
            </a:endParaRPr>
          </a:p>
          <a:p>
            <a:r>
              <a:rPr lang="en-US" sz="2400" dirty="0" smtClean="0">
                <a:cs typeface="Arial" panose="020B0604020202020204" pitchFamily="34" charset="0"/>
              </a:rPr>
              <a:t>Better </a:t>
            </a:r>
            <a:r>
              <a:rPr lang="en-US" sz="2400" dirty="0">
                <a:cs typeface="Arial" panose="020B0604020202020204" pitchFamily="34" charset="0"/>
              </a:rPr>
              <a:t>HR screening</a:t>
            </a:r>
          </a:p>
          <a:p>
            <a:r>
              <a:rPr lang="en-US" sz="2400" dirty="0">
                <a:cs typeface="Arial" panose="020B0604020202020204" pitchFamily="34" charset="0"/>
              </a:rPr>
              <a:t>Counseling and training in the workplace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7FF03-519F-4780-B719-A7AF06EBD81E}" type="slidenum">
              <a:rPr lang="en-US" smtClean="0"/>
              <a:t>10</a:t>
            </a:fld>
            <a:endParaRPr lang="en-US" dirty="0"/>
          </a:p>
        </p:txBody>
      </p:sp>
      <p:pic>
        <p:nvPicPr>
          <p:cNvPr id="2050" name="Picture 2" descr="C:\Users\rneumeyer\AppData\Local\Microsoft\Windows\Temporary Internet Files\Content.IE5\1Y4UQCWR\20121231-community-ring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618" y="2514600"/>
            <a:ext cx="2437819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3728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FFFFFF"/>
              </a:solidFill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FFFFFF"/>
              </a:solidFill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2400" dirty="0">
              <a:solidFill>
                <a:srgbClr val="FFFFFF"/>
              </a:solidFill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2400" dirty="0">
              <a:solidFill>
                <a:srgbClr val="FFFFFF"/>
              </a:solidFill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r>
              <a:rPr lang="en-US" altLang="en-US" sz="4800" dirty="0" smtClean="0">
                <a:solidFill>
                  <a:srgbClr val="138F34"/>
                </a:solidFill>
                <a:latin typeface="+mn-lt"/>
              </a:rPr>
              <a:t>Emergency Operations Plan</a:t>
            </a:r>
            <a:r>
              <a:rPr lang="en-US" altLang="en-US" sz="4800" dirty="0">
                <a:solidFill>
                  <a:srgbClr val="138F34"/>
                </a:solidFill>
                <a:latin typeface="+mn-lt"/>
              </a:rPr>
              <a:t/>
            </a:r>
            <a:br>
              <a:rPr lang="en-US" altLang="en-US" sz="4800" dirty="0">
                <a:solidFill>
                  <a:srgbClr val="138F34"/>
                </a:solidFill>
                <a:latin typeface="+mn-lt"/>
              </a:rPr>
            </a:br>
            <a:r>
              <a:rPr lang="en-US" altLang="en-US" sz="4800" dirty="0" smtClean="0">
                <a:solidFill>
                  <a:srgbClr val="138F34"/>
                </a:solidFill>
                <a:latin typeface="+mn-lt"/>
              </a:rPr>
              <a:t>Elements</a:t>
            </a:r>
            <a:endParaRPr lang="en-US" altLang="en-US" sz="4800" dirty="0">
              <a:solidFill>
                <a:srgbClr val="138F34"/>
              </a:solidFill>
              <a:latin typeface="+mn-lt"/>
            </a:endParaRPr>
          </a:p>
        </p:txBody>
      </p:sp>
      <p:sp>
        <p:nvSpPr>
          <p:cNvPr id="29703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951037"/>
            <a:ext cx="8229600" cy="4525963"/>
          </a:xfrm>
          <a:noFill/>
          <a:ln/>
        </p:spPr>
        <p:txBody>
          <a:bodyPr>
            <a:normAutofit lnSpcReduction="10000"/>
          </a:bodyPr>
          <a:lstStyle/>
          <a:p>
            <a:pPr>
              <a:buClr>
                <a:srgbClr val="138F34"/>
              </a:buClr>
            </a:pPr>
            <a:r>
              <a:rPr lang="en-US" altLang="en-US" dirty="0" smtClean="0">
                <a:latin typeface="Arial" charset="0"/>
              </a:rPr>
              <a:t>Define Roles and Responsibilities </a:t>
            </a:r>
          </a:p>
          <a:p>
            <a:pPr>
              <a:buClr>
                <a:srgbClr val="138F34"/>
              </a:buClr>
            </a:pPr>
            <a:r>
              <a:rPr lang="en-US" altLang="en-US" dirty="0" smtClean="0">
                <a:latin typeface="Arial" charset="0"/>
              </a:rPr>
              <a:t>Notification Procedures</a:t>
            </a:r>
          </a:p>
          <a:p>
            <a:pPr>
              <a:buClr>
                <a:srgbClr val="138F34"/>
              </a:buClr>
            </a:pPr>
            <a:r>
              <a:rPr lang="en-US" altLang="en-US" dirty="0" smtClean="0">
                <a:latin typeface="Arial" charset="0"/>
              </a:rPr>
              <a:t>Facility and Site Analysis</a:t>
            </a:r>
            <a:endParaRPr lang="en-US" altLang="en-US" dirty="0">
              <a:latin typeface="Arial" charset="0"/>
            </a:endParaRPr>
          </a:p>
          <a:p>
            <a:pPr>
              <a:buClr>
                <a:srgbClr val="138F34"/>
              </a:buClr>
            </a:pPr>
            <a:r>
              <a:rPr lang="en-US" altLang="en-US" dirty="0" smtClean="0">
                <a:latin typeface="Arial" charset="0"/>
              </a:rPr>
              <a:t>Evacuation, Lockdown, Shelter in Place </a:t>
            </a:r>
          </a:p>
          <a:p>
            <a:pPr>
              <a:buClr>
                <a:srgbClr val="138F34"/>
              </a:buClr>
            </a:pPr>
            <a:r>
              <a:rPr lang="en-US" altLang="en-US" dirty="0" smtClean="0">
                <a:latin typeface="Arial" charset="0"/>
              </a:rPr>
              <a:t>Communication (During, After and Before)</a:t>
            </a:r>
          </a:p>
          <a:p>
            <a:pPr>
              <a:buClr>
                <a:srgbClr val="138F34"/>
              </a:buClr>
            </a:pPr>
            <a:r>
              <a:rPr lang="en-US" altLang="en-US" dirty="0" smtClean="0">
                <a:latin typeface="Arial" charset="0"/>
              </a:rPr>
              <a:t>Aftercare-Recovery </a:t>
            </a:r>
          </a:p>
          <a:p>
            <a:pPr>
              <a:buClr>
                <a:srgbClr val="138F34"/>
              </a:buClr>
            </a:pPr>
            <a:r>
              <a:rPr lang="en-US" altLang="en-US" dirty="0" smtClean="0">
                <a:latin typeface="Arial" charset="0"/>
              </a:rPr>
              <a:t>Training </a:t>
            </a:r>
            <a:r>
              <a:rPr lang="en-US" altLang="en-US" dirty="0">
                <a:latin typeface="Arial" charset="0"/>
              </a:rPr>
              <a:t>and Education</a:t>
            </a:r>
          </a:p>
          <a:p>
            <a:pPr>
              <a:buClr>
                <a:srgbClr val="138F34"/>
              </a:buClr>
            </a:pPr>
            <a:r>
              <a:rPr lang="en-US" altLang="en-US" dirty="0">
                <a:latin typeface="Arial" charset="0"/>
              </a:rPr>
              <a:t>Recordkeeping and Evaluation of Program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2400" dirty="0">
              <a:solidFill>
                <a:srgbClr val="FFFFFF"/>
              </a:solidFill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2400" dirty="0">
              <a:solidFill>
                <a:srgbClr val="FFFF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1365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398" y="4693920"/>
            <a:ext cx="2413001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138F34"/>
                </a:solidFill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7440" y="1859280"/>
            <a:ext cx="6766560" cy="4724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Types of Threats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Potential Liability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Workplace Violence Prevention Program Elements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Indicators &amp; Warnings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DHS 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Q&amp;A</a:t>
            </a:r>
            <a:endParaRPr lang="en-US" sz="32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4748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138F34"/>
                </a:solidFill>
              </a:rPr>
              <a:t>Types of Threats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7340" y="2133600"/>
            <a:ext cx="683514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Physical Violence</a:t>
            </a:r>
          </a:p>
          <a:p>
            <a:r>
              <a:rPr lang="en-US" dirty="0" smtClean="0"/>
              <a:t>Arson</a:t>
            </a:r>
          </a:p>
          <a:p>
            <a:r>
              <a:rPr lang="en-US" dirty="0" smtClean="0"/>
              <a:t>Chemical or Biological</a:t>
            </a:r>
          </a:p>
          <a:p>
            <a:r>
              <a:rPr lang="en-US" dirty="0" smtClean="0"/>
              <a:t>Kidnapping </a:t>
            </a:r>
          </a:p>
          <a:p>
            <a:r>
              <a:rPr lang="en-US" dirty="0" smtClean="0"/>
              <a:t>Hostage situations</a:t>
            </a:r>
          </a:p>
          <a:p>
            <a:r>
              <a:rPr lang="en-US" dirty="0" smtClean="0"/>
              <a:t>Explosive devices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2290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138F34"/>
                </a:solidFill>
              </a:rPr>
              <a:t>Physical Violence </a:t>
            </a:r>
            <a:r>
              <a:rPr lang="en-US" sz="4800" dirty="0">
                <a:solidFill>
                  <a:srgbClr val="138F34"/>
                </a:solidFill>
              </a:rPr>
              <a:t>Includes: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2540" y="1508760"/>
            <a:ext cx="3602467" cy="4724400"/>
          </a:xfrm>
        </p:spPr>
        <p:txBody>
          <a:bodyPr>
            <a:normAutofit/>
          </a:bodyPr>
          <a:lstStyle/>
          <a:p>
            <a:pPr lvl="0" eaLnBrk="0" fontAlgn="base" hangingPunct="0">
              <a:spcAft>
                <a:spcPct val="0"/>
              </a:spcAft>
              <a:buClr>
                <a:srgbClr val="138F34"/>
              </a:buClr>
              <a:buFont typeface="Times New Roman" pitchFamily="18" charset="0"/>
              <a:buChar char="•"/>
            </a:pPr>
            <a:r>
              <a:rPr lang="en-US" altLang="en-US" sz="2600" kern="0" dirty="0">
                <a:latin typeface="Arial" charset="0"/>
              </a:rPr>
              <a:t>Beatings</a:t>
            </a:r>
          </a:p>
          <a:p>
            <a:pPr lvl="0" eaLnBrk="0" fontAlgn="base" hangingPunct="0">
              <a:spcAft>
                <a:spcPct val="0"/>
              </a:spcAft>
              <a:buClr>
                <a:srgbClr val="138F34"/>
              </a:buClr>
              <a:buFont typeface="Times New Roman" pitchFamily="18" charset="0"/>
              <a:buChar char="•"/>
            </a:pPr>
            <a:r>
              <a:rPr lang="en-US" altLang="en-US" sz="2600" kern="0" dirty="0">
                <a:latin typeface="Arial" charset="0"/>
              </a:rPr>
              <a:t>Stabbings</a:t>
            </a:r>
          </a:p>
          <a:p>
            <a:pPr lvl="0" eaLnBrk="0" fontAlgn="base" hangingPunct="0">
              <a:spcAft>
                <a:spcPct val="0"/>
              </a:spcAft>
              <a:buClr>
                <a:srgbClr val="138F34"/>
              </a:buClr>
              <a:buFont typeface="Times New Roman" pitchFamily="18" charset="0"/>
              <a:buChar char="•"/>
            </a:pPr>
            <a:r>
              <a:rPr lang="en-US" altLang="en-US" sz="2600" kern="0" dirty="0">
                <a:latin typeface="Arial" charset="0"/>
              </a:rPr>
              <a:t>Suicides</a:t>
            </a:r>
          </a:p>
          <a:p>
            <a:pPr lvl="0" eaLnBrk="0" fontAlgn="base" hangingPunct="0">
              <a:spcAft>
                <a:spcPct val="0"/>
              </a:spcAft>
              <a:buClr>
                <a:srgbClr val="138F34"/>
              </a:buClr>
              <a:buFont typeface="Times New Roman" pitchFamily="18" charset="0"/>
              <a:buChar char="•"/>
            </a:pPr>
            <a:r>
              <a:rPr lang="en-US" altLang="en-US" sz="2600" kern="0" dirty="0">
                <a:latin typeface="Arial" charset="0"/>
              </a:rPr>
              <a:t>Shootings</a:t>
            </a:r>
          </a:p>
          <a:p>
            <a:pPr lvl="0" eaLnBrk="0" fontAlgn="base" hangingPunct="0">
              <a:spcAft>
                <a:spcPct val="0"/>
              </a:spcAft>
              <a:buClr>
                <a:srgbClr val="138F34"/>
              </a:buClr>
              <a:buFont typeface="Times New Roman" pitchFamily="18" charset="0"/>
              <a:buChar char="•"/>
            </a:pPr>
            <a:r>
              <a:rPr lang="en-US" altLang="en-US" sz="2600" kern="0" dirty="0">
                <a:latin typeface="Arial" charset="0"/>
              </a:rPr>
              <a:t>Rapes</a:t>
            </a:r>
          </a:p>
          <a:p>
            <a:pPr lvl="0" eaLnBrk="0" fontAlgn="base" hangingPunct="0">
              <a:spcAft>
                <a:spcPct val="0"/>
              </a:spcAft>
              <a:buClr>
                <a:srgbClr val="138F34"/>
              </a:buClr>
              <a:buFont typeface="Times New Roman" pitchFamily="18" charset="0"/>
              <a:buChar char="•"/>
            </a:pPr>
            <a:r>
              <a:rPr lang="en-US" altLang="en-US" sz="2600" kern="0" dirty="0">
                <a:latin typeface="Arial" charset="0"/>
              </a:rPr>
              <a:t>Near-suicides</a:t>
            </a:r>
          </a:p>
          <a:p>
            <a:pPr lvl="0" eaLnBrk="0" fontAlgn="base" hangingPunct="0">
              <a:spcAft>
                <a:spcPct val="0"/>
              </a:spcAft>
              <a:buClr>
                <a:srgbClr val="138F34"/>
              </a:buClr>
              <a:buFont typeface="Times New Roman" pitchFamily="18" charset="0"/>
              <a:buChar char="•"/>
            </a:pPr>
            <a:r>
              <a:rPr lang="en-US" altLang="en-US" sz="2600" kern="0" dirty="0">
                <a:latin typeface="Arial" charset="0"/>
              </a:rPr>
              <a:t>Psychological traumas</a:t>
            </a:r>
          </a:p>
          <a:p>
            <a:pPr marL="0" indent="0">
              <a:buClr>
                <a:srgbClr val="138F34"/>
              </a:buCl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05398" y="1453179"/>
            <a:ext cx="3517751" cy="273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F34"/>
              </a:buClr>
              <a:buFont typeface="Times New Roman" pitchFamily="18" charset="0"/>
              <a:buChar char="•"/>
            </a:pPr>
            <a:r>
              <a:rPr lang="en-US" altLang="en-US" sz="2600" kern="0" dirty="0">
                <a:latin typeface="Arial" charset="0"/>
              </a:rPr>
              <a:t>Threats or obscene phone calls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F34"/>
              </a:buClr>
              <a:buFont typeface="Times New Roman" pitchFamily="18" charset="0"/>
              <a:buChar char="•"/>
            </a:pPr>
            <a:r>
              <a:rPr lang="en-US" altLang="en-US" sz="2600" kern="0" dirty="0">
                <a:latin typeface="Arial" charset="0"/>
              </a:rPr>
              <a:t>Intimidation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F34"/>
              </a:buClr>
              <a:buFont typeface="Times New Roman" pitchFamily="18" charset="0"/>
              <a:buChar char="•"/>
            </a:pPr>
            <a:r>
              <a:rPr lang="en-US" altLang="en-US" sz="2600" kern="0" dirty="0" smtClean="0">
                <a:latin typeface="Arial" charset="0"/>
              </a:rPr>
              <a:t>Harassment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F34"/>
              </a:buClr>
              <a:buFont typeface="Times New Roman" pitchFamily="18" charset="0"/>
              <a:buChar char="•"/>
            </a:pPr>
            <a:r>
              <a:rPr lang="en-US" altLang="en-US" sz="2600" kern="0" dirty="0" smtClean="0">
                <a:latin typeface="Arial" charset="0"/>
              </a:rPr>
              <a:t>Being followed</a:t>
            </a:r>
            <a:r>
              <a:rPr lang="en-US" altLang="en-US" sz="2600" kern="0" dirty="0">
                <a:latin typeface="Arial" charset="0"/>
              </a:rPr>
              <a:t>, sworn or shouted </a:t>
            </a:r>
            <a:r>
              <a:rPr lang="en-US" altLang="en-US" sz="2600" kern="0" dirty="0">
                <a:solidFill>
                  <a:srgbClr val="FFFFF8"/>
                </a:solidFill>
                <a:latin typeface="Arial" charset="0"/>
              </a:rPr>
              <a:t>at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3309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138F34"/>
                </a:solidFill>
              </a:rPr>
              <a:t>Liability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371600"/>
            <a:ext cx="47244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>
                <a:solidFill>
                  <a:srgbClr val="000099"/>
                </a:solidFill>
                <a:cs typeface="Arial" panose="020B0604020202020204" pitchFamily="34" charset="0"/>
              </a:rPr>
              <a:t>Potential Liability</a:t>
            </a:r>
          </a:p>
          <a:p>
            <a:pPr lvl="1"/>
            <a:r>
              <a:rPr lang="en-US" sz="2400" dirty="0">
                <a:cs typeface="Arial" panose="020B0604020202020204" pitchFamily="34" charset="0"/>
              </a:rPr>
              <a:t>Workers’ Compensation </a:t>
            </a:r>
            <a:endParaRPr lang="en-US" sz="2400" dirty="0" smtClean="0">
              <a:cs typeface="Arial" panose="020B0604020202020204" pitchFamily="34" charset="0"/>
            </a:endParaRPr>
          </a:p>
          <a:p>
            <a:pPr lvl="1"/>
            <a:r>
              <a:rPr lang="en-US" sz="2400" dirty="0" smtClean="0">
                <a:cs typeface="Arial" panose="020B0604020202020204" pitchFamily="34" charset="0"/>
              </a:rPr>
              <a:t>Security injuring members or others (members or professional)</a:t>
            </a:r>
            <a:endParaRPr lang="en-US" sz="2400" dirty="0">
              <a:cs typeface="Arial" panose="020B0604020202020204" pitchFamily="34" charset="0"/>
            </a:endParaRPr>
          </a:p>
          <a:p>
            <a:pPr lvl="1"/>
            <a:r>
              <a:rPr lang="en-US" sz="2400" dirty="0">
                <a:cs typeface="Arial" panose="020B0604020202020204" pitchFamily="34" charset="0"/>
              </a:rPr>
              <a:t>Employer </a:t>
            </a:r>
            <a:r>
              <a:rPr lang="en-US" sz="2400" dirty="0" smtClean="0">
                <a:cs typeface="Arial" panose="020B0604020202020204" pitchFamily="34" charset="0"/>
              </a:rPr>
              <a:t>intentional </a:t>
            </a:r>
            <a:r>
              <a:rPr lang="en-US" sz="2400" dirty="0">
                <a:cs typeface="Arial" panose="020B0604020202020204" pitchFamily="34" charset="0"/>
              </a:rPr>
              <a:t>t</a:t>
            </a:r>
            <a:r>
              <a:rPr lang="en-US" sz="2400" dirty="0" smtClean="0">
                <a:cs typeface="Arial" panose="020B0604020202020204" pitchFamily="34" charset="0"/>
              </a:rPr>
              <a:t>ort</a:t>
            </a:r>
            <a:endParaRPr lang="en-US" sz="2400" dirty="0">
              <a:cs typeface="Arial" panose="020B0604020202020204" pitchFamily="34" charset="0"/>
            </a:endParaRPr>
          </a:p>
          <a:p>
            <a:pPr lvl="1"/>
            <a:r>
              <a:rPr lang="en-US" sz="2400" dirty="0">
                <a:cs typeface="Arial" panose="020B0604020202020204" pitchFamily="34" charset="0"/>
              </a:rPr>
              <a:t>OSHA</a:t>
            </a:r>
          </a:p>
          <a:p>
            <a:pPr lvl="2"/>
            <a:r>
              <a:rPr lang="en-US" dirty="0">
                <a:cs typeface="Arial" panose="020B0604020202020204" pitchFamily="34" charset="0"/>
              </a:rPr>
              <a:t>General Duties</a:t>
            </a:r>
          </a:p>
          <a:p>
            <a:pPr lvl="2"/>
            <a:r>
              <a:rPr lang="en-US" dirty="0">
                <a:cs typeface="Arial" panose="020B0604020202020204" pitchFamily="34" charset="0"/>
              </a:rPr>
              <a:t>Emergency action </a:t>
            </a:r>
            <a:r>
              <a:rPr lang="en-US" dirty="0" smtClean="0">
                <a:cs typeface="Arial" panose="020B0604020202020204" pitchFamily="34" charset="0"/>
              </a:rPr>
              <a:t>plan</a:t>
            </a:r>
          </a:p>
          <a:p>
            <a:pPr lvl="1"/>
            <a:r>
              <a:rPr lang="en-US" sz="2400" dirty="0">
                <a:cs typeface="Arial" panose="020B0604020202020204" pitchFamily="34" charset="0"/>
              </a:rPr>
              <a:t>Negligence c</a:t>
            </a:r>
            <a:r>
              <a:rPr lang="en-US" sz="2400" dirty="0" smtClean="0">
                <a:cs typeface="Arial" panose="020B0604020202020204" pitchFamily="34" charset="0"/>
              </a:rPr>
              <a:t>laims </a:t>
            </a:r>
            <a:r>
              <a:rPr lang="en-US" sz="2400" dirty="0">
                <a:cs typeface="Arial" panose="020B0604020202020204" pitchFamily="34" charset="0"/>
              </a:rPr>
              <a:t>from </a:t>
            </a:r>
            <a:r>
              <a:rPr lang="en-US" sz="2400" dirty="0" smtClean="0">
                <a:cs typeface="Arial" panose="020B0604020202020204" pitchFamily="34" charset="0"/>
              </a:rPr>
              <a:t>third-party </a:t>
            </a:r>
            <a:r>
              <a:rPr lang="en-US" sz="2400" dirty="0">
                <a:cs typeface="Arial" panose="020B0604020202020204" pitchFamily="34" charset="0"/>
              </a:rPr>
              <a:t>v</a:t>
            </a:r>
            <a:r>
              <a:rPr lang="en-US" sz="2400" dirty="0" smtClean="0">
                <a:cs typeface="Arial" panose="020B0604020202020204" pitchFamily="34" charset="0"/>
              </a:rPr>
              <a:t>ictims</a:t>
            </a:r>
          </a:p>
          <a:p>
            <a:pPr lvl="1"/>
            <a:r>
              <a:rPr lang="en-US" sz="2400" dirty="0">
                <a:cs typeface="Arial" panose="020B0604020202020204" pitchFamily="34" charset="0"/>
              </a:rPr>
              <a:t>Negligent h</a:t>
            </a:r>
            <a:r>
              <a:rPr lang="en-US" sz="2400" dirty="0" smtClean="0">
                <a:cs typeface="Arial" panose="020B0604020202020204" pitchFamily="34" charset="0"/>
              </a:rPr>
              <a:t>iring</a:t>
            </a:r>
          </a:p>
          <a:p>
            <a:pPr lvl="1"/>
            <a:r>
              <a:rPr lang="en-US" sz="2400" dirty="0">
                <a:cs typeface="Arial" panose="020B0604020202020204" pitchFamily="34" charset="0"/>
              </a:rPr>
              <a:t>Employment </a:t>
            </a:r>
            <a:r>
              <a:rPr lang="en-US" sz="2400" dirty="0" smtClean="0">
                <a:cs typeface="Arial" panose="020B0604020202020204" pitchFamily="34" charset="0"/>
              </a:rPr>
              <a:t>references </a:t>
            </a:r>
            <a:r>
              <a:rPr lang="en-US" sz="2400" dirty="0">
                <a:cs typeface="Arial" panose="020B0604020202020204" pitchFamily="34" charset="0"/>
              </a:rPr>
              <a:t>for </a:t>
            </a:r>
            <a:r>
              <a:rPr lang="en-US" sz="2400" dirty="0" smtClean="0">
                <a:cs typeface="Arial" panose="020B0604020202020204" pitchFamily="34" charset="0"/>
              </a:rPr>
              <a:t>employees </a:t>
            </a:r>
            <a:r>
              <a:rPr lang="en-US" sz="2400" dirty="0">
                <a:cs typeface="Arial" panose="020B0604020202020204" pitchFamily="34" charset="0"/>
              </a:rPr>
              <a:t>with </a:t>
            </a:r>
            <a:r>
              <a:rPr lang="en-US" sz="2400" dirty="0" smtClean="0">
                <a:cs typeface="Arial" panose="020B0604020202020204" pitchFamily="34" charset="0"/>
              </a:rPr>
              <a:t>known violent</a:t>
            </a:r>
            <a:endParaRPr lang="en-US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12290" name="Picture 2" descr="Image result for workplace violence liability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2487088"/>
            <a:ext cx="3505200" cy="200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7FF03-519F-4780-B719-A7AF06EBD81E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08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138F34"/>
                </a:solidFill>
              </a:rPr>
              <a:t>Types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138F34"/>
                </a:solidFill>
              </a:rPr>
              <a:t>Violence </a:t>
            </a:r>
            <a:endParaRPr lang="en-US" sz="4800" dirty="0">
              <a:solidFill>
                <a:srgbClr val="138F3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1" y="1630680"/>
            <a:ext cx="4110803" cy="4724400"/>
          </a:xfrm>
        </p:spPr>
        <p:txBody>
          <a:bodyPr>
            <a:normAutofit/>
          </a:bodyPr>
          <a:lstStyle/>
          <a:p>
            <a:pPr lvl="0" eaLnBrk="0" fontAlgn="base" hangingPunct="0">
              <a:spcAft>
                <a:spcPct val="0"/>
              </a:spcAft>
              <a:buClr>
                <a:srgbClr val="138F34"/>
              </a:buClr>
            </a:pPr>
            <a:r>
              <a:rPr lang="en-US" altLang="en-US" kern="0" dirty="0">
                <a:latin typeface="Arial" charset="0"/>
              </a:rPr>
              <a:t>Violence by </a:t>
            </a:r>
            <a:r>
              <a:rPr lang="en-US" altLang="en-US" kern="0" dirty="0" smtClean="0">
                <a:latin typeface="Arial" charset="0"/>
              </a:rPr>
              <a:t>strangers</a:t>
            </a:r>
          </a:p>
          <a:p>
            <a:pPr lvl="0" eaLnBrk="0" fontAlgn="base" hangingPunct="0">
              <a:spcAft>
                <a:spcPct val="0"/>
              </a:spcAft>
              <a:buClr>
                <a:srgbClr val="138F34"/>
              </a:buClr>
            </a:pPr>
            <a:r>
              <a:rPr lang="en-US" altLang="en-US" kern="0" dirty="0" smtClean="0">
                <a:latin typeface="Arial" charset="0"/>
              </a:rPr>
              <a:t>Violence by members or individuals being served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11844" y="1593027"/>
            <a:ext cx="3840479" cy="265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F34"/>
              </a:buClr>
              <a:buFont typeface="Arial" panose="020B0604020202020204" pitchFamily="34" charset="0"/>
              <a:buChar char="•"/>
            </a:pPr>
            <a:r>
              <a:rPr lang="en-US" altLang="en-US" sz="3200" kern="0" dirty="0">
                <a:latin typeface="Arial" charset="0"/>
              </a:rPr>
              <a:t>Violence </a:t>
            </a:r>
            <a:r>
              <a:rPr lang="en-US" altLang="en-US" sz="3200" kern="0" dirty="0" smtClean="0">
                <a:latin typeface="Arial" charset="0"/>
              </a:rPr>
              <a:t>by co-workers</a:t>
            </a:r>
          </a:p>
          <a:p>
            <a:pPr marL="457200" lvl="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F34"/>
              </a:buClr>
              <a:buFont typeface="Arial" panose="020B0604020202020204" pitchFamily="34" charset="0"/>
              <a:buChar char="•"/>
            </a:pPr>
            <a:r>
              <a:rPr lang="en-US" altLang="en-US" sz="3200" kern="0" dirty="0" smtClean="0">
                <a:latin typeface="Arial" charset="0"/>
              </a:rPr>
              <a:t>Violence by personal relations</a:t>
            </a:r>
            <a:endParaRPr lang="en-US" altLang="en-US" sz="3200" kern="0" dirty="0"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7658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138F34"/>
                </a:solidFill>
              </a:rPr>
              <a:t>Behavior Warnings</a:t>
            </a:r>
            <a:endParaRPr lang="en-US" sz="4800" dirty="0">
              <a:solidFill>
                <a:srgbClr val="138F3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1" y="1630680"/>
            <a:ext cx="4110803" cy="4724400"/>
          </a:xfrm>
        </p:spPr>
        <p:txBody>
          <a:bodyPr>
            <a:normAutofit/>
          </a:bodyPr>
          <a:lstStyle/>
          <a:p>
            <a:pPr lvl="0" eaLnBrk="0" fontAlgn="base" hangingPunct="0">
              <a:spcAft>
                <a:spcPct val="0"/>
              </a:spcAft>
              <a:buClr>
                <a:srgbClr val="138F34"/>
              </a:buClr>
            </a:pPr>
            <a:r>
              <a:rPr lang="en-US" sz="2600" dirty="0" smtClean="0"/>
              <a:t>Socially </a:t>
            </a:r>
            <a:r>
              <a:rPr lang="en-US" sz="2600" dirty="0"/>
              <a:t>isolated</a:t>
            </a:r>
          </a:p>
          <a:p>
            <a:pPr lvl="0" eaLnBrk="0" fontAlgn="base" hangingPunct="0">
              <a:spcAft>
                <a:spcPct val="0"/>
              </a:spcAft>
              <a:buClr>
                <a:srgbClr val="138F34"/>
              </a:buClr>
            </a:pPr>
            <a:r>
              <a:rPr lang="en-US" sz="2600" dirty="0" smtClean="0"/>
              <a:t>Threats </a:t>
            </a:r>
            <a:r>
              <a:rPr lang="en-US" sz="2600" dirty="0"/>
              <a:t>of violence</a:t>
            </a:r>
          </a:p>
          <a:p>
            <a:pPr lvl="0" eaLnBrk="0" fontAlgn="base" hangingPunct="0">
              <a:spcAft>
                <a:spcPct val="0"/>
              </a:spcAft>
              <a:buClr>
                <a:srgbClr val="138F34"/>
              </a:buClr>
            </a:pPr>
            <a:r>
              <a:rPr lang="en-US" sz="2600" dirty="0" smtClean="0"/>
              <a:t>Unsolicited </a:t>
            </a:r>
            <a:r>
              <a:rPr lang="en-US" sz="2600" dirty="0"/>
              <a:t>focus on dangerous weapons</a:t>
            </a:r>
          </a:p>
          <a:p>
            <a:pPr lvl="0" eaLnBrk="0" fontAlgn="base" hangingPunct="0">
              <a:spcAft>
                <a:spcPct val="0"/>
              </a:spcAft>
              <a:buClr>
                <a:srgbClr val="138F34"/>
              </a:buClr>
            </a:pPr>
            <a:r>
              <a:rPr lang="en-US" sz="2600" dirty="0" smtClean="0"/>
              <a:t>Unstable </a:t>
            </a:r>
            <a:r>
              <a:rPr lang="en-US" sz="2600" dirty="0"/>
              <a:t>emotional responses</a:t>
            </a:r>
          </a:p>
          <a:p>
            <a:pPr lvl="0" eaLnBrk="0" fontAlgn="base" hangingPunct="0">
              <a:spcAft>
                <a:spcPct val="0"/>
              </a:spcAft>
              <a:buClr>
                <a:srgbClr val="138F34"/>
              </a:buClr>
            </a:pPr>
            <a:r>
              <a:rPr lang="en-US" sz="2600" dirty="0" smtClean="0"/>
              <a:t>Intense </a:t>
            </a:r>
            <a:r>
              <a:rPr lang="en-US" sz="2600" dirty="0"/>
              <a:t>anger and hostility</a:t>
            </a:r>
          </a:p>
          <a:p>
            <a:pPr lvl="0" eaLnBrk="0" fontAlgn="base" hangingPunct="0">
              <a:spcAft>
                <a:spcPct val="0"/>
              </a:spcAft>
              <a:buClr>
                <a:srgbClr val="138F34"/>
              </a:buClr>
            </a:pPr>
            <a:r>
              <a:rPr lang="en-US" sz="2600" dirty="0" smtClean="0"/>
              <a:t>Loss </a:t>
            </a:r>
            <a:r>
              <a:rPr lang="en-US" sz="2600" dirty="0"/>
              <a:t>of significant relationships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138F34"/>
              </a:buCl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11844" y="1593027"/>
            <a:ext cx="3840479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F34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Feeling </a:t>
            </a:r>
            <a:r>
              <a:rPr lang="en-US" altLang="en-US" sz="2400" dirty="0"/>
              <a:t>either arrogant and supreme, or powerless</a:t>
            </a:r>
          </a:p>
          <a:p>
            <a:pPr marL="457200" lvl="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F34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Expressions </a:t>
            </a:r>
            <a:r>
              <a:rPr lang="en-US" altLang="en-US" sz="2400" dirty="0"/>
              <a:t>of paranoia or depression</a:t>
            </a:r>
          </a:p>
          <a:p>
            <a:pPr marL="457200" lvl="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F34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Increased </a:t>
            </a:r>
            <a:r>
              <a:rPr lang="en-US" altLang="en-US" sz="2400" dirty="0"/>
              <a:t>use of alcohol or drugs</a:t>
            </a:r>
          </a:p>
          <a:p>
            <a:pPr marL="457200" lvl="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F34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Depression </a:t>
            </a:r>
            <a:r>
              <a:rPr lang="en-US" altLang="en-US" sz="2400" dirty="0"/>
              <a:t>or withdrawal</a:t>
            </a:r>
          </a:p>
          <a:p>
            <a:pPr marL="457200" lvl="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F34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Talk </a:t>
            </a:r>
            <a:r>
              <a:rPr lang="en-US" altLang="en-US" sz="2400" dirty="0"/>
              <a:t>of suicide</a:t>
            </a:r>
          </a:p>
          <a:p>
            <a:pPr marL="457200" lvl="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F34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Increased </a:t>
            </a:r>
            <a:r>
              <a:rPr lang="en-US" altLang="en-US" sz="2400" dirty="0"/>
              <a:t>absenteeism </a:t>
            </a:r>
          </a:p>
          <a:p>
            <a:pPr marL="457200" lvl="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F34"/>
              </a:buClr>
              <a:buFont typeface="Arial" panose="020B0604020202020204" pitchFamily="34" charset="0"/>
              <a:buChar char="•"/>
            </a:pPr>
            <a:endParaRPr lang="en-US" altLang="en-US" sz="3200" kern="0" dirty="0"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5455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138F34"/>
                </a:solidFill>
              </a:rPr>
              <a:t>Surveillance Indicators </a:t>
            </a:r>
            <a:endParaRPr lang="en-US" sz="4800" dirty="0">
              <a:solidFill>
                <a:srgbClr val="138F3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1" y="1630680"/>
            <a:ext cx="7678188" cy="4724400"/>
          </a:xfrm>
        </p:spPr>
        <p:txBody>
          <a:bodyPr>
            <a:normAutofit fontScale="77500" lnSpcReduction="20000"/>
          </a:bodyPr>
          <a:lstStyle/>
          <a:p>
            <a:pPr lvl="0" eaLnBrk="0" fontAlgn="base" hangingPunct="0">
              <a:spcAft>
                <a:spcPct val="0"/>
              </a:spcAft>
              <a:buClr>
                <a:srgbClr val="138F34"/>
              </a:buClr>
            </a:pPr>
            <a:r>
              <a:rPr lang="en-US" sz="2800" dirty="0"/>
              <a:t>Persons using or carrying video/camera/observation equipment in or near the facility over an extended period. </a:t>
            </a:r>
          </a:p>
          <a:p>
            <a:pPr lvl="0" eaLnBrk="0" fontAlgn="base" hangingPunct="0">
              <a:spcAft>
                <a:spcPct val="0"/>
              </a:spcAft>
              <a:buClr>
                <a:srgbClr val="138F34"/>
              </a:buClr>
            </a:pPr>
            <a:r>
              <a:rPr lang="en-US" sz="2800" dirty="0" smtClean="0"/>
              <a:t>Persons </a:t>
            </a:r>
            <a:r>
              <a:rPr lang="en-US" sz="2800" dirty="0"/>
              <a:t>parking, standing, or loitering in the same area over a multiple-day period with no apparent reasonable explanation. </a:t>
            </a:r>
          </a:p>
          <a:p>
            <a:pPr lvl="0" eaLnBrk="0" fontAlgn="base" hangingPunct="0">
              <a:spcAft>
                <a:spcPct val="0"/>
              </a:spcAft>
              <a:buClr>
                <a:srgbClr val="138F34"/>
              </a:buClr>
            </a:pPr>
            <a:r>
              <a:rPr lang="en-US" sz="2800" dirty="0" smtClean="0"/>
              <a:t>Persons </a:t>
            </a:r>
            <a:r>
              <a:rPr lang="en-US" sz="2800" dirty="0"/>
              <a:t>excessively inquiring about practices pertaining to the facility and its operations or the supporting infrastructure (telecommunications, electric, natural gas, water). </a:t>
            </a:r>
          </a:p>
          <a:p>
            <a:pPr lvl="0" eaLnBrk="0" fontAlgn="base" hangingPunct="0">
              <a:spcAft>
                <a:spcPct val="0"/>
              </a:spcAft>
              <a:buClr>
                <a:srgbClr val="138F34"/>
              </a:buClr>
            </a:pPr>
            <a:r>
              <a:rPr lang="en-US" sz="2800" dirty="0" smtClean="0"/>
              <a:t>Persons </a:t>
            </a:r>
            <a:r>
              <a:rPr lang="en-US" sz="2800" dirty="0"/>
              <a:t>observed or reported to be observing facility receipts or deliveries. </a:t>
            </a:r>
          </a:p>
          <a:p>
            <a:pPr lvl="0" eaLnBrk="0" fontAlgn="base" hangingPunct="0">
              <a:spcAft>
                <a:spcPct val="0"/>
              </a:spcAft>
              <a:buClr>
                <a:srgbClr val="138F34"/>
              </a:buClr>
            </a:pPr>
            <a:r>
              <a:rPr lang="en-US" sz="2800" dirty="0" smtClean="0"/>
              <a:t>Employees </a:t>
            </a:r>
            <a:r>
              <a:rPr lang="en-US" sz="2800" dirty="0"/>
              <a:t>observed or reported to be willfully associating with suspicious individuals, changing working behavior, or working more irregular hours. </a:t>
            </a:r>
            <a:r>
              <a:rPr lang="en-US" sz="2600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0354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138F34"/>
                </a:solidFill>
              </a:rPr>
              <a:t>Imminent Attack Indicators</a:t>
            </a:r>
            <a:endParaRPr lang="en-US" sz="4800" dirty="0">
              <a:solidFill>
                <a:srgbClr val="138F3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1" y="1630680"/>
            <a:ext cx="7678188" cy="4724400"/>
          </a:xfrm>
        </p:spPr>
        <p:txBody>
          <a:bodyPr>
            <a:normAutofit fontScale="85000" lnSpcReduction="20000"/>
          </a:bodyPr>
          <a:lstStyle/>
          <a:p>
            <a:pPr lvl="0" eaLnBrk="0" fontAlgn="base" hangingPunct="0">
              <a:spcAft>
                <a:spcPct val="0"/>
              </a:spcAft>
              <a:buClr>
                <a:srgbClr val="138F34"/>
              </a:buClr>
            </a:pPr>
            <a:r>
              <a:rPr lang="en-US" dirty="0"/>
              <a:t>Imminent Attack Indicators </a:t>
            </a:r>
          </a:p>
          <a:p>
            <a:pPr lvl="0" eaLnBrk="0" fontAlgn="base" hangingPunct="0">
              <a:spcAft>
                <a:spcPct val="0"/>
              </a:spcAft>
              <a:buClr>
                <a:srgbClr val="138F34"/>
              </a:buClr>
            </a:pPr>
            <a:r>
              <a:rPr lang="en-US" dirty="0" smtClean="0"/>
              <a:t>Suspicious </a:t>
            </a:r>
            <a:r>
              <a:rPr lang="en-US" dirty="0"/>
              <a:t>persons in crowded areas wearing unusually bulky clothing that might conceal explosives. </a:t>
            </a:r>
          </a:p>
          <a:p>
            <a:pPr lvl="0" eaLnBrk="0" fontAlgn="base" hangingPunct="0">
              <a:spcAft>
                <a:spcPct val="0"/>
              </a:spcAft>
              <a:buClr>
                <a:srgbClr val="138F34"/>
              </a:buClr>
            </a:pPr>
            <a:r>
              <a:rPr lang="en-US" dirty="0" smtClean="0"/>
              <a:t>Unexpected </a:t>
            </a:r>
            <a:r>
              <a:rPr lang="en-US" dirty="0"/>
              <a:t>or unfamiliar delivery trucks arriving at the facility. </a:t>
            </a:r>
          </a:p>
          <a:p>
            <a:pPr lvl="0" eaLnBrk="0" fontAlgn="base" hangingPunct="0">
              <a:spcAft>
                <a:spcPct val="0"/>
              </a:spcAft>
              <a:buClr>
                <a:srgbClr val="138F34"/>
              </a:buClr>
            </a:pPr>
            <a:r>
              <a:rPr lang="en-US" dirty="0" smtClean="0"/>
              <a:t>Unattended </a:t>
            </a:r>
            <a:r>
              <a:rPr lang="en-US" dirty="0"/>
              <a:t>packages (e.g., backpacks, briefcases, boxes) or suspicious packages and/or letters received by 12 mail. </a:t>
            </a:r>
          </a:p>
          <a:p>
            <a:pPr lvl="0" eaLnBrk="0" fontAlgn="base" hangingPunct="0">
              <a:spcAft>
                <a:spcPct val="0"/>
              </a:spcAft>
              <a:buClr>
                <a:srgbClr val="138F34"/>
              </a:buClr>
            </a:pPr>
            <a:r>
              <a:rPr lang="en-US" dirty="0" smtClean="0"/>
              <a:t>Recent </a:t>
            </a:r>
            <a:r>
              <a:rPr lang="en-US" dirty="0"/>
              <a:t>damage (e.g., significant holes or cuts) to perimeter fence or gate, perimeter lighting, or other security device.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9508614"/>
      </p:ext>
    </p:extLst>
  </p:cSld>
  <p:clrMapOvr>
    <a:masterClrMapping/>
  </p:clrMapOvr>
</p:sld>
</file>

<file path=ppt/theme/theme1.xml><?xml version="1.0" encoding="utf-8"?>
<a:theme xmlns:a="http://schemas.openxmlformats.org/drawingml/2006/main" name="MA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MH Green bar on title page re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1.xml" />
</Relationships>
</file>

<file path=customXml/_rels/item2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2.xml" />
</Relationships>
</file>

<file path=customXml/_rels/item3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3.xml" />
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80933BF2DC8147B382AD9CB3068F15" ma:contentTypeVersion="4" ma:contentTypeDescription="Create a new document." ma:contentTypeScope="" ma:versionID="f014a339d717655be4f476f3f1f623c0">
  <xsd:schema xmlns:xsd="http://www.w3.org/2001/XMLSchema" xmlns:xs="http://www.w3.org/2001/XMLSchema" xmlns:p="http://schemas.microsoft.com/office/2006/metadata/properties" xmlns:ns2="1023784d-7395-4d7f-a4cd-a1ecaefd07db" xmlns:ns3="e32d6946-5b85-42d7-9d17-aa05e20def7b" targetNamespace="http://schemas.microsoft.com/office/2006/metadata/properties" ma:root="true" ma:fieldsID="6df489f5e8898d0bd3834d248c49f760" ns2:_="" ns3:_="">
    <xsd:import namespace="1023784d-7395-4d7f-a4cd-a1ecaefd07db"/>
    <xsd:import namespace="e32d6946-5b85-42d7-9d17-aa05e20def7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23784d-7395-4d7f-a4cd-a1ecaefd07d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d6946-5b85-42d7-9d17-aa05e20def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FB39A3-37B2-4180-AA9E-6EA363B343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7048CC-7A8F-4764-B1AB-A453271802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23784d-7395-4d7f-a4cd-a1ecaefd07db"/>
    <ds:schemaRef ds:uri="e32d6946-5b85-42d7-9d17-aa05e20def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37FC6B-92A7-4495-9292-0E49A243CE88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1023784d-7395-4d7f-a4cd-a1ecaefd07db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e32d6946-5b85-42d7-9d17-aa05e20def7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Words>466</Words>
  <Application>Microsoft Office PowerPoint</Application>
  <PresentationFormat>Letter Paper (8.5x11 in)</PresentationFormat>
  <Paragraphs>97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MATheme1</vt:lpstr>
      <vt:lpstr>1_Office Theme</vt:lpstr>
      <vt:lpstr>2_Office Theme</vt:lpstr>
      <vt:lpstr>3_Office Theme</vt:lpstr>
      <vt:lpstr>MH Green bar on title page rev</vt:lpstr>
      <vt:lpstr>Confronting Violence in Houses of Worship</vt:lpstr>
      <vt:lpstr>Agenda</vt:lpstr>
      <vt:lpstr>Types of Threats</vt:lpstr>
      <vt:lpstr>Physical Violence Includes: </vt:lpstr>
      <vt:lpstr>Liability </vt:lpstr>
      <vt:lpstr>Types Violence </vt:lpstr>
      <vt:lpstr>Behavior Warnings</vt:lpstr>
      <vt:lpstr>Surveillance Indicators </vt:lpstr>
      <vt:lpstr>Imminent Attack Indicators</vt:lpstr>
      <vt:lpstr>Where is this trending… </vt:lpstr>
      <vt:lpstr>Emergency Operations Plan Elements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