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tags/tag2.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7"/>
    <p:sldMasterId id="2147483672" r:id="rId18"/>
  </p:sldMasterIdLst>
  <p:notesMasterIdLst>
    <p:notesMasterId r:id="rId55"/>
  </p:notesMasterIdLst>
  <p:sldIdLst>
    <p:sldId id="298" r:id="rId19"/>
    <p:sldId id="299" r:id="rId20"/>
    <p:sldId id="338" r:id="rId21"/>
    <p:sldId id="301" r:id="rId22"/>
    <p:sldId id="304" r:id="rId23"/>
    <p:sldId id="761" r:id="rId24"/>
    <p:sldId id="309" r:id="rId25"/>
    <p:sldId id="349" r:id="rId26"/>
    <p:sldId id="306" r:id="rId27"/>
    <p:sldId id="340" r:id="rId28"/>
    <p:sldId id="344" r:id="rId29"/>
    <p:sldId id="257" r:id="rId30"/>
    <p:sldId id="685" r:id="rId31"/>
    <p:sldId id="347" r:id="rId32"/>
    <p:sldId id="350" r:id="rId33"/>
    <p:sldId id="451" r:id="rId34"/>
    <p:sldId id="351" r:id="rId35"/>
    <p:sldId id="352" r:id="rId36"/>
    <p:sldId id="386" r:id="rId37"/>
    <p:sldId id="383" r:id="rId38"/>
    <p:sldId id="686" r:id="rId39"/>
    <p:sldId id="534" r:id="rId40"/>
    <p:sldId id="387" r:id="rId41"/>
    <p:sldId id="388" r:id="rId42"/>
    <p:sldId id="713" r:id="rId43"/>
    <p:sldId id="360" r:id="rId44"/>
    <p:sldId id="361" r:id="rId45"/>
    <p:sldId id="337" r:id="rId46"/>
    <p:sldId id="367" r:id="rId47"/>
    <p:sldId id="368" r:id="rId48"/>
    <p:sldId id="369" r:id="rId49"/>
    <p:sldId id="372" r:id="rId50"/>
    <p:sldId id="371" r:id="rId51"/>
    <p:sldId id="588" r:id="rId52"/>
    <p:sldId id="589" r:id="rId53"/>
    <p:sldId id="335" r:id="rId54"/>
  </p:sldIdLst>
  <p:sldSz cx="12192000" cy="6858000"/>
  <p:notesSz cx="7010400" cy="92964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dace Collins" initials="CC" lastIdx="8" clrIdx="0">
    <p:extLst>
      <p:ext uri="{19B8F6BF-5375-455C-9EA6-DF929625EA0E}">
        <p15:presenceInfo xmlns:p15="http://schemas.microsoft.com/office/powerpoint/2012/main" userId="S-1-5-21-4261766340-3394707581-4029269341-1632" providerId="AD"/>
      </p:ext>
    </p:extLst>
  </p:cmAuthor>
  <p:cmAuthor id="2" name="Brooke Pratt" initials="BP" lastIdx="2" clrIdx="1">
    <p:extLst>
      <p:ext uri="{19B8F6BF-5375-455C-9EA6-DF929625EA0E}">
        <p15:presenceInfo xmlns:p15="http://schemas.microsoft.com/office/powerpoint/2012/main" userId="S-1-5-21-4261766340-3394707581-4029269341-17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46" autoAdjust="0"/>
    <p:restoredTop sz="71365" autoAdjust="0"/>
  </p:normalViewPr>
  <p:slideViewPr>
    <p:cSldViewPr snapToGrid="0">
      <p:cViewPr varScale="1">
        <p:scale>
          <a:sx n="81" d="100"/>
          <a:sy n="81" d="100"/>
        </p:scale>
        <p:origin x="1338" y="96"/>
      </p:cViewPr>
      <p:guideLst/>
    </p:cSldViewPr>
  </p:slideViewPr>
  <p:notesTextViewPr>
    <p:cViewPr>
      <p:scale>
        <a:sx n="3" d="2"/>
        <a:sy n="3" d="2"/>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2.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ags" Target="tags/tag1.xml"/><Relationship Id="rId8" Type="http://schemas.openxmlformats.org/officeDocument/2006/relationships/customXml" Target="../customXml/item8.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A8D-45E0-8CE5-D55A0FEB241C}"/>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A8D-45E0-8CE5-D55A0FEB241C}"/>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A8D-45E0-8CE5-D55A0FEB241C}"/>
            </c:ext>
          </c:extLst>
        </c:ser>
        <c:dLbls>
          <c:showLegendKey val="0"/>
          <c:showVal val="0"/>
          <c:showCatName val="0"/>
          <c:showSerName val="0"/>
          <c:showPercent val="0"/>
          <c:showBubbleSize val="0"/>
        </c:dLbls>
        <c:gapWidth val="150"/>
        <c:shape val="box"/>
        <c:axId val="353714520"/>
        <c:axId val="353712552"/>
        <c:axId val="508747080"/>
      </c:bar3DChart>
      <c:catAx>
        <c:axId val="353714520"/>
        <c:scaling>
          <c:orientation val="minMax"/>
        </c:scaling>
        <c:delete val="0"/>
        <c:axPos val="b"/>
        <c:numFmt formatCode="General" sourceLinked="1"/>
        <c:majorTickMark val="out"/>
        <c:minorTickMark val="none"/>
        <c:tickLblPos val="nextTo"/>
        <c:crossAx val="353712552"/>
        <c:crosses val="autoZero"/>
        <c:auto val="1"/>
        <c:lblAlgn val="ctr"/>
        <c:lblOffset val="100"/>
        <c:noMultiLvlLbl val="0"/>
      </c:catAx>
      <c:valAx>
        <c:axId val="353712552"/>
        <c:scaling>
          <c:orientation val="minMax"/>
        </c:scaling>
        <c:delete val="0"/>
        <c:axPos val="l"/>
        <c:majorGridlines/>
        <c:numFmt formatCode="General" sourceLinked="1"/>
        <c:majorTickMark val="out"/>
        <c:minorTickMark val="none"/>
        <c:tickLblPos val="nextTo"/>
        <c:crossAx val="353714520"/>
        <c:crosses val="autoZero"/>
        <c:crossBetween val="between"/>
      </c:valAx>
      <c:serAx>
        <c:axId val="508747080"/>
        <c:scaling>
          <c:orientation val="minMax"/>
        </c:scaling>
        <c:delete val="0"/>
        <c:axPos val="b"/>
        <c:majorTickMark val="out"/>
        <c:minorTickMark val="none"/>
        <c:tickLblPos val="nextTo"/>
        <c:crossAx val="35371255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A8D-45E0-8CE5-D55A0FEB241C}"/>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A8D-45E0-8CE5-D55A0FEB241C}"/>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A8D-45E0-8CE5-D55A0FEB241C}"/>
            </c:ext>
          </c:extLst>
        </c:ser>
        <c:dLbls>
          <c:showLegendKey val="0"/>
          <c:showVal val="0"/>
          <c:showCatName val="0"/>
          <c:showSerName val="0"/>
          <c:showPercent val="0"/>
          <c:showBubbleSize val="0"/>
        </c:dLbls>
        <c:gapWidth val="150"/>
        <c:shape val="box"/>
        <c:axId val="353714520"/>
        <c:axId val="353712552"/>
        <c:axId val="508747080"/>
      </c:bar3DChart>
      <c:catAx>
        <c:axId val="353714520"/>
        <c:scaling>
          <c:orientation val="minMax"/>
        </c:scaling>
        <c:delete val="0"/>
        <c:axPos val="b"/>
        <c:numFmt formatCode="General" sourceLinked="1"/>
        <c:majorTickMark val="out"/>
        <c:minorTickMark val="none"/>
        <c:tickLblPos val="nextTo"/>
        <c:crossAx val="353712552"/>
        <c:crosses val="autoZero"/>
        <c:auto val="1"/>
        <c:lblAlgn val="ctr"/>
        <c:lblOffset val="100"/>
        <c:noMultiLvlLbl val="0"/>
      </c:catAx>
      <c:valAx>
        <c:axId val="353712552"/>
        <c:scaling>
          <c:orientation val="minMax"/>
        </c:scaling>
        <c:delete val="0"/>
        <c:axPos val="l"/>
        <c:majorGridlines/>
        <c:numFmt formatCode="General" sourceLinked="1"/>
        <c:majorTickMark val="out"/>
        <c:minorTickMark val="none"/>
        <c:tickLblPos val="nextTo"/>
        <c:crossAx val="353714520"/>
        <c:crosses val="autoZero"/>
        <c:crossBetween val="between"/>
      </c:valAx>
      <c:serAx>
        <c:axId val="508747080"/>
        <c:scaling>
          <c:orientation val="minMax"/>
        </c:scaling>
        <c:delete val="0"/>
        <c:axPos val="b"/>
        <c:majorTickMark val="out"/>
        <c:minorTickMark val="none"/>
        <c:tickLblPos val="nextTo"/>
        <c:crossAx val="353712552"/>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DE2-4D90-921F-06D4544023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DE2-4D90-921F-06D4544023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DE2-4D90-921F-06D4544023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DE2-4D90-921F-06D454402357}"/>
              </c:ext>
            </c:extLst>
          </c:dPt>
          <c:cat>
            <c:strRef>
              <c:f>Sheet1!$A$2:$A$5</c:f>
              <c:strCache>
                <c:ptCount val="3"/>
                <c:pt idx="0">
                  <c:v>1st Qtr</c:v>
                </c:pt>
                <c:pt idx="1">
                  <c:v>2nd Qtr</c:v>
                </c:pt>
                <c:pt idx="2">
                  <c:v>3rd Qtr</c:v>
                </c:pt>
              </c:strCache>
            </c:strRef>
          </c:cat>
          <c:val>
            <c:numRef>
              <c:f>Sheet1!$B$2:$B$5</c:f>
              <c:numCache>
                <c:formatCode>General</c:formatCode>
                <c:ptCount val="4"/>
                <c:pt idx="0">
                  <c:v>29</c:v>
                </c:pt>
                <c:pt idx="1">
                  <c:v>11</c:v>
                </c:pt>
                <c:pt idx="2">
                  <c:v>60</c:v>
                </c:pt>
              </c:numCache>
            </c:numRef>
          </c:val>
          <c:extLst>
            <c:ext xmlns:c16="http://schemas.microsoft.com/office/drawing/2014/chart" uri="{C3380CC4-5D6E-409C-BE32-E72D297353CC}">
              <c16:uniqueId val="{00000000-A2CF-4190-B955-87037272CE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C1C6A3-3FE5-4D62-800F-957D176D17EB}" type="doc">
      <dgm:prSet loTypeId="urn:microsoft.com/office/officeart/2005/8/layout/venn1" loCatId="relationship" qsTypeId="urn:microsoft.com/office/officeart/2005/8/quickstyle/simple2" qsCatId="simple" csTypeId="urn:microsoft.com/office/officeart/2005/8/colors/accent1_2" csCatId="accent1" phldr="1"/>
      <dgm:spPr/>
    </dgm:pt>
    <dgm:pt modelId="{BA489857-C92D-4D50-ABC1-9DA84C869C89}">
      <dgm:prSet phldrT="[Text]" custT="1"/>
      <dgm:spPr>
        <a:solidFill>
          <a:schemeClr val="accent1">
            <a:alpha val="50000"/>
          </a:schemeClr>
        </a:solidFill>
      </dgm:spPr>
      <dgm:t>
        <a:bodyPr/>
        <a:lstStyle/>
        <a:p>
          <a:r>
            <a:rPr lang="en-US" sz="2400" dirty="0">
              <a:latin typeface="Calibri Light" panose="020F0302020204030204" pitchFamily="34" charset="0"/>
              <a:cs typeface="Calibri Light" panose="020F0302020204030204" pitchFamily="34" charset="0"/>
            </a:rPr>
            <a:t>Access</a:t>
          </a:r>
        </a:p>
      </dgm:t>
    </dgm:pt>
    <dgm:pt modelId="{E97833A1-19FE-4952-8887-F37A6E5803D3}" type="parTrans" cxnId="{8CBF41D7-6418-426B-BDC3-F9B32A429D5B}">
      <dgm:prSet/>
      <dgm:spPr/>
      <dgm:t>
        <a:bodyPr/>
        <a:lstStyle/>
        <a:p>
          <a:endParaRPr lang="en-US"/>
        </a:p>
      </dgm:t>
    </dgm:pt>
    <dgm:pt modelId="{B26CAE40-532E-42AE-8579-CC9B5C06CEF9}" type="sibTrans" cxnId="{8CBF41D7-6418-426B-BDC3-F9B32A429D5B}">
      <dgm:prSet/>
      <dgm:spPr/>
      <dgm:t>
        <a:bodyPr/>
        <a:lstStyle/>
        <a:p>
          <a:endParaRPr lang="en-US"/>
        </a:p>
      </dgm:t>
    </dgm:pt>
    <dgm:pt modelId="{7A696FED-E612-43D1-90F6-4022C8C1C07C}">
      <dgm:prSet phldrT="[Text]" custT="1"/>
      <dgm:spPr>
        <a:solidFill>
          <a:schemeClr val="bg2">
            <a:lumMod val="75000"/>
            <a:alpha val="50000"/>
          </a:schemeClr>
        </a:solidFill>
      </dgm:spPr>
      <dgm:t>
        <a:bodyPr/>
        <a:lstStyle/>
        <a:p>
          <a:r>
            <a:rPr lang="en-US" sz="2400" dirty="0">
              <a:latin typeface="Calibri Light" panose="020F0302020204030204" pitchFamily="34" charset="0"/>
              <a:cs typeface="Calibri Light" panose="020F0302020204030204" pitchFamily="34" charset="0"/>
            </a:rPr>
            <a:t>Control</a:t>
          </a:r>
        </a:p>
      </dgm:t>
    </dgm:pt>
    <dgm:pt modelId="{3162A539-D7B3-4046-9432-2F702939C9DE}" type="parTrans" cxnId="{847FD555-8D79-4060-ABA9-2DF7C2B6AC91}">
      <dgm:prSet/>
      <dgm:spPr/>
      <dgm:t>
        <a:bodyPr/>
        <a:lstStyle/>
        <a:p>
          <a:endParaRPr lang="en-US"/>
        </a:p>
      </dgm:t>
    </dgm:pt>
    <dgm:pt modelId="{28BF30B1-0F6E-4772-AF6F-D5485EE337E2}" type="sibTrans" cxnId="{847FD555-8D79-4060-ABA9-2DF7C2B6AC91}">
      <dgm:prSet/>
      <dgm:spPr/>
      <dgm:t>
        <a:bodyPr/>
        <a:lstStyle/>
        <a:p>
          <a:endParaRPr lang="en-US"/>
        </a:p>
      </dgm:t>
    </dgm:pt>
    <dgm:pt modelId="{62EDD662-6866-40D7-8CCB-205042EFFDD1}">
      <dgm:prSet phldrT="[Text]" custT="1"/>
      <dgm:spPr>
        <a:solidFill>
          <a:schemeClr val="accent5">
            <a:lumMod val="75000"/>
            <a:alpha val="50000"/>
          </a:schemeClr>
        </a:solidFill>
      </dgm:spPr>
      <dgm:t>
        <a:bodyPr/>
        <a:lstStyle/>
        <a:p>
          <a:r>
            <a:rPr lang="en-US" sz="2400" dirty="0">
              <a:latin typeface="Calibri Light" panose="020F0302020204030204" pitchFamily="34" charset="0"/>
              <a:cs typeface="Calibri Light" panose="020F0302020204030204" pitchFamily="34" charset="0"/>
            </a:rPr>
            <a:t>Privacy</a:t>
          </a:r>
        </a:p>
      </dgm:t>
    </dgm:pt>
    <dgm:pt modelId="{81B81A55-0840-4459-B5B8-9781D096A4DB}" type="parTrans" cxnId="{0ED88D0B-561C-4635-91D0-493C136DC272}">
      <dgm:prSet/>
      <dgm:spPr/>
      <dgm:t>
        <a:bodyPr/>
        <a:lstStyle/>
        <a:p>
          <a:endParaRPr lang="en-US"/>
        </a:p>
      </dgm:t>
    </dgm:pt>
    <dgm:pt modelId="{9177F7A0-C3F6-4968-B91A-D0B75609DAD8}" type="sibTrans" cxnId="{0ED88D0B-561C-4635-91D0-493C136DC272}">
      <dgm:prSet/>
      <dgm:spPr/>
      <dgm:t>
        <a:bodyPr/>
        <a:lstStyle/>
        <a:p>
          <a:endParaRPr lang="en-US"/>
        </a:p>
      </dgm:t>
    </dgm:pt>
    <dgm:pt modelId="{0599654C-B6C2-4A8C-94E6-E5304F8CF0AE}" type="pres">
      <dgm:prSet presAssocID="{D0C1C6A3-3FE5-4D62-800F-957D176D17EB}" presName="compositeShape" presStyleCnt="0">
        <dgm:presLayoutVars>
          <dgm:chMax val="7"/>
          <dgm:dir/>
          <dgm:resizeHandles val="exact"/>
        </dgm:presLayoutVars>
      </dgm:prSet>
      <dgm:spPr/>
    </dgm:pt>
    <dgm:pt modelId="{F359F88C-EF35-40FA-8687-CAC7A4184AF8}" type="pres">
      <dgm:prSet presAssocID="{BA489857-C92D-4D50-ABC1-9DA84C869C89}" presName="circ1" presStyleLbl="vennNode1" presStyleIdx="0" presStyleCnt="3"/>
      <dgm:spPr/>
    </dgm:pt>
    <dgm:pt modelId="{67281497-304D-485A-A9D8-86B840624A40}" type="pres">
      <dgm:prSet presAssocID="{BA489857-C92D-4D50-ABC1-9DA84C869C89}" presName="circ1Tx" presStyleLbl="revTx" presStyleIdx="0" presStyleCnt="0">
        <dgm:presLayoutVars>
          <dgm:chMax val="0"/>
          <dgm:chPref val="0"/>
          <dgm:bulletEnabled val="1"/>
        </dgm:presLayoutVars>
      </dgm:prSet>
      <dgm:spPr/>
    </dgm:pt>
    <dgm:pt modelId="{9091DD17-E035-430D-BFE2-F0BD09FEF54D}" type="pres">
      <dgm:prSet presAssocID="{7A696FED-E612-43D1-90F6-4022C8C1C07C}" presName="circ2" presStyleLbl="vennNode1" presStyleIdx="1" presStyleCnt="3"/>
      <dgm:spPr/>
    </dgm:pt>
    <dgm:pt modelId="{BF80ADC5-0B5D-4312-BFEB-31350770D45D}" type="pres">
      <dgm:prSet presAssocID="{7A696FED-E612-43D1-90F6-4022C8C1C07C}" presName="circ2Tx" presStyleLbl="revTx" presStyleIdx="0" presStyleCnt="0">
        <dgm:presLayoutVars>
          <dgm:chMax val="0"/>
          <dgm:chPref val="0"/>
          <dgm:bulletEnabled val="1"/>
        </dgm:presLayoutVars>
      </dgm:prSet>
      <dgm:spPr/>
    </dgm:pt>
    <dgm:pt modelId="{56027416-65A4-4CF1-86AF-8DAEFB9F3B58}" type="pres">
      <dgm:prSet presAssocID="{62EDD662-6866-40D7-8CCB-205042EFFDD1}" presName="circ3" presStyleLbl="vennNode1" presStyleIdx="2" presStyleCnt="3"/>
      <dgm:spPr/>
    </dgm:pt>
    <dgm:pt modelId="{485E4BB5-B3C7-456C-91D7-1B2EFCA68A2E}" type="pres">
      <dgm:prSet presAssocID="{62EDD662-6866-40D7-8CCB-205042EFFDD1}" presName="circ3Tx" presStyleLbl="revTx" presStyleIdx="0" presStyleCnt="0">
        <dgm:presLayoutVars>
          <dgm:chMax val="0"/>
          <dgm:chPref val="0"/>
          <dgm:bulletEnabled val="1"/>
        </dgm:presLayoutVars>
      </dgm:prSet>
      <dgm:spPr/>
    </dgm:pt>
  </dgm:ptLst>
  <dgm:cxnLst>
    <dgm:cxn modelId="{0D3C2002-D0EA-4C81-83CD-06B886EC4D06}" type="presOf" srcId="{7A696FED-E612-43D1-90F6-4022C8C1C07C}" destId="{9091DD17-E035-430D-BFE2-F0BD09FEF54D}" srcOrd="0" destOrd="0" presId="urn:microsoft.com/office/officeart/2005/8/layout/venn1"/>
    <dgm:cxn modelId="{0ED88D0B-561C-4635-91D0-493C136DC272}" srcId="{D0C1C6A3-3FE5-4D62-800F-957D176D17EB}" destId="{62EDD662-6866-40D7-8CCB-205042EFFDD1}" srcOrd="2" destOrd="0" parTransId="{81B81A55-0840-4459-B5B8-9781D096A4DB}" sibTransId="{9177F7A0-C3F6-4968-B91A-D0B75609DAD8}"/>
    <dgm:cxn modelId="{E6D88164-07BD-4B11-99C4-7CE43AB0F733}" type="presOf" srcId="{D0C1C6A3-3FE5-4D62-800F-957D176D17EB}" destId="{0599654C-B6C2-4A8C-94E6-E5304F8CF0AE}" srcOrd="0" destOrd="0" presId="urn:microsoft.com/office/officeart/2005/8/layout/venn1"/>
    <dgm:cxn modelId="{847FD555-8D79-4060-ABA9-2DF7C2B6AC91}" srcId="{D0C1C6A3-3FE5-4D62-800F-957D176D17EB}" destId="{7A696FED-E612-43D1-90F6-4022C8C1C07C}" srcOrd="1" destOrd="0" parTransId="{3162A539-D7B3-4046-9432-2F702939C9DE}" sibTransId="{28BF30B1-0F6E-4772-AF6F-D5485EE337E2}"/>
    <dgm:cxn modelId="{99BB9D7B-8859-4310-8C80-02E8F0463F29}" type="presOf" srcId="{BA489857-C92D-4D50-ABC1-9DA84C869C89}" destId="{67281497-304D-485A-A9D8-86B840624A40}" srcOrd="1" destOrd="0" presId="urn:microsoft.com/office/officeart/2005/8/layout/venn1"/>
    <dgm:cxn modelId="{4C383C83-6E0E-4653-BB3D-6CE045554876}" type="presOf" srcId="{62EDD662-6866-40D7-8CCB-205042EFFDD1}" destId="{56027416-65A4-4CF1-86AF-8DAEFB9F3B58}" srcOrd="0" destOrd="0" presId="urn:microsoft.com/office/officeart/2005/8/layout/venn1"/>
    <dgm:cxn modelId="{54154BB8-8001-4CE2-B2CA-E05279B1C266}" type="presOf" srcId="{BA489857-C92D-4D50-ABC1-9DA84C869C89}" destId="{F359F88C-EF35-40FA-8687-CAC7A4184AF8}" srcOrd="0" destOrd="0" presId="urn:microsoft.com/office/officeart/2005/8/layout/venn1"/>
    <dgm:cxn modelId="{823EC4BD-0A45-4720-A15C-3BD62198CA09}" type="presOf" srcId="{62EDD662-6866-40D7-8CCB-205042EFFDD1}" destId="{485E4BB5-B3C7-456C-91D7-1B2EFCA68A2E}" srcOrd="1" destOrd="0" presId="urn:microsoft.com/office/officeart/2005/8/layout/venn1"/>
    <dgm:cxn modelId="{D4A422D5-08E7-4887-9295-E6AECE7F0A27}" type="presOf" srcId="{7A696FED-E612-43D1-90F6-4022C8C1C07C}" destId="{BF80ADC5-0B5D-4312-BFEB-31350770D45D}" srcOrd="1" destOrd="0" presId="urn:microsoft.com/office/officeart/2005/8/layout/venn1"/>
    <dgm:cxn modelId="{8CBF41D7-6418-426B-BDC3-F9B32A429D5B}" srcId="{D0C1C6A3-3FE5-4D62-800F-957D176D17EB}" destId="{BA489857-C92D-4D50-ABC1-9DA84C869C89}" srcOrd="0" destOrd="0" parTransId="{E97833A1-19FE-4952-8887-F37A6E5803D3}" sibTransId="{B26CAE40-532E-42AE-8579-CC9B5C06CEF9}"/>
    <dgm:cxn modelId="{3D1BDA59-9644-4E5C-B4EB-F642DB1F28F2}" type="presParOf" srcId="{0599654C-B6C2-4A8C-94E6-E5304F8CF0AE}" destId="{F359F88C-EF35-40FA-8687-CAC7A4184AF8}" srcOrd="0" destOrd="0" presId="urn:microsoft.com/office/officeart/2005/8/layout/venn1"/>
    <dgm:cxn modelId="{B17A7A86-9544-49EE-A049-DA7177DDC518}" type="presParOf" srcId="{0599654C-B6C2-4A8C-94E6-E5304F8CF0AE}" destId="{67281497-304D-485A-A9D8-86B840624A40}" srcOrd="1" destOrd="0" presId="urn:microsoft.com/office/officeart/2005/8/layout/venn1"/>
    <dgm:cxn modelId="{B4EFB75A-1772-4F0F-98F0-DF4398F1643E}" type="presParOf" srcId="{0599654C-B6C2-4A8C-94E6-E5304F8CF0AE}" destId="{9091DD17-E035-430D-BFE2-F0BD09FEF54D}" srcOrd="2" destOrd="0" presId="urn:microsoft.com/office/officeart/2005/8/layout/venn1"/>
    <dgm:cxn modelId="{4778F51C-746B-4786-AC62-AAC9E7793F1E}" type="presParOf" srcId="{0599654C-B6C2-4A8C-94E6-E5304F8CF0AE}" destId="{BF80ADC5-0B5D-4312-BFEB-31350770D45D}" srcOrd="3" destOrd="0" presId="urn:microsoft.com/office/officeart/2005/8/layout/venn1"/>
    <dgm:cxn modelId="{B8A5CF23-5B36-4048-828E-5FE6A37B4F4C}" type="presParOf" srcId="{0599654C-B6C2-4A8C-94E6-E5304F8CF0AE}" destId="{56027416-65A4-4CF1-86AF-8DAEFB9F3B58}" srcOrd="4" destOrd="0" presId="urn:microsoft.com/office/officeart/2005/8/layout/venn1"/>
    <dgm:cxn modelId="{A136E2A6-1880-412C-BCF9-8F6160FF5765}" type="presParOf" srcId="{0599654C-B6C2-4A8C-94E6-E5304F8CF0AE}" destId="{485E4BB5-B3C7-456C-91D7-1B2EFCA68A2E}"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74F4F83-81B7-48A9-98AF-B94F6351B48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FCC2F28-3E51-4AB8-9BBD-345E79E52845}">
      <dgm:prSet phldrT="[Text]" custT="1"/>
      <dgm:spPr>
        <a:solidFill>
          <a:schemeClr val="tx2"/>
        </a:solidFill>
      </dgm:spPr>
      <dgm:t>
        <a:bodyPr/>
        <a:lstStyle/>
        <a:p>
          <a:pPr algn="ctr"/>
          <a:r>
            <a:rPr lang="en-US" sz="2000" b="1" u="sng" dirty="0">
              <a:solidFill>
                <a:schemeClr val="bg1"/>
              </a:solidFill>
            </a:rPr>
            <a:t>17,000</a:t>
          </a:r>
          <a:r>
            <a:rPr lang="en-US" sz="2000" dirty="0">
              <a:solidFill>
                <a:schemeClr val="bg1"/>
              </a:solidFill>
            </a:rPr>
            <a:t> reported incidents between </a:t>
          </a:r>
          <a:br>
            <a:rPr lang="en-US" sz="2000" dirty="0">
              <a:solidFill>
                <a:schemeClr val="bg1"/>
              </a:solidFill>
            </a:rPr>
          </a:br>
          <a:r>
            <a:rPr lang="en-US" sz="2000" dirty="0">
              <a:solidFill>
                <a:schemeClr val="bg1"/>
              </a:solidFill>
            </a:rPr>
            <a:t>fall 2011 and spring 2015</a:t>
          </a:r>
        </a:p>
      </dgm:t>
    </dgm:pt>
    <dgm:pt modelId="{BAF3640A-C409-4C8A-B096-8D75D1F3A06C}" type="parTrans" cxnId="{035EC977-E2FC-48C1-A203-3F102EC6679D}">
      <dgm:prSet/>
      <dgm:spPr/>
      <dgm:t>
        <a:bodyPr/>
        <a:lstStyle/>
        <a:p>
          <a:endParaRPr lang="en-US"/>
        </a:p>
      </dgm:t>
    </dgm:pt>
    <dgm:pt modelId="{3FC596EF-25B5-4BF4-95D2-D7F2C50EF883}" type="sibTrans" cxnId="{035EC977-E2FC-48C1-A203-3F102EC6679D}">
      <dgm:prSet/>
      <dgm:spPr/>
      <dgm:t>
        <a:bodyPr/>
        <a:lstStyle/>
        <a:p>
          <a:endParaRPr lang="en-US"/>
        </a:p>
      </dgm:t>
    </dgm:pt>
    <dgm:pt modelId="{11918ED1-9F21-43B8-91D8-ABC8C72FDC21}">
      <dgm:prSet phldrT="[Text]" custT="1"/>
      <dgm:spPr>
        <a:solidFill>
          <a:schemeClr val="accent4"/>
        </a:solidFill>
      </dgm:spPr>
      <dgm:t>
        <a:bodyPr/>
        <a:lstStyle/>
        <a:p>
          <a:pPr algn="ctr"/>
          <a:r>
            <a:rPr lang="en-US" sz="2000" dirty="0">
              <a:solidFill>
                <a:schemeClr val="bg1"/>
              </a:solidFill>
            </a:rPr>
            <a:t>For each incident involving an </a:t>
          </a:r>
          <a:br>
            <a:rPr lang="en-US" sz="2000" dirty="0">
              <a:solidFill>
                <a:schemeClr val="bg1"/>
              </a:solidFill>
            </a:rPr>
          </a:br>
          <a:r>
            <a:rPr lang="en-US" sz="2000" dirty="0">
              <a:solidFill>
                <a:schemeClr val="bg1"/>
              </a:solidFill>
            </a:rPr>
            <a:t>adult, </a:t>
          </a:r>
          <a:r>
            <a:rPr lang="en-US" sz="2000" b="1" u="sng" dirty="0">
              <a:solidFill>
                <a:schemeClr val="bg1"/>
              </a:solidFill>
            </a:rPr>
            <a:t>seven</a:t>
          </a:r>
          <a:r>
            <a:rPr lang="en-US" sz="2000" dirty="0">
              <a:solidFill>
                <a:schemeClr val="bg1"/>
              </a:solidFill>
            </a:rPr>
            <a:t> incidents of abuse </a:t>
          </a:r>
          <a:br>
            <a:rPr lang="en-US" sz="2000" dirty="0">
              <a:solidFill>
                <a:schemeClr val="bg1"/>
              </a:solidFill>
            </a:rPr>
          </a:br>
          <a:r>
            <a:rPr lang="en-US" sz="2000" dirty="0">
              <a:solidFill>
                <a:schemeClr val="bg1"/>
              </a:solidFill>
            </a:rPr>
            <a:t>by another student occur</a:t>
          </a:r>
        </a:p>
      </dgm:t>
    </dgm:pt>
    <dgm:pt modelId="{5495E840-9945-4BA7-9EF1-BB21226AB431}" type="parTrans" cxnId="{1B2847CC-8E34-4F18-99CC-EF4D5EE090D5}">
      <dgm:prSet/>
      <dgm:spPr/>
      <dgm:t>
        <a:bodyPr/>
        <a:lstStyle/>
        <a:p>
          <a:endParaRPr lang="en-US"/>
        </a:p>
      </dgm:t>
    </dgm:pt>
    <dgm:pt modelId="{69D7D86E-0AB4-4924-BDD0-08EFA6A7AE68}" type="sibTrans" cxnId="{1B2847CC-8E34-4F18-99CC-EF4D5EE090D5}">
      <dgm:prSet/>
      <dgm:spPr/>
      <dgm:t>
        <a:bodyPr/>
        <a:lstStyle/>
        <a:p>
          <a:endParaRPr lang="en-US"/>
        </a:p>
      </dgm:t>
    </dgm:pt>
    <dgm:pt modelId="{DAEAE602-0367-4A6C-BA29-5336CCF48207}">
      <dgm:prSet phldrT="[Text]" custT="1"/>
      <dgm:spPr>
        <a:solidFill>
          <a:schemeClr val="accent2"/>
        </a:solidFill>
      </dgm:spPr>
      <dgm:t>
        <a:bodyPr/>
        <a:lstStyle/>
        <a:p>
          <a:pPr algn="ctr"/>
          <a:r>
            <a:rPr lang="en-US" sz="2000" dirty="0">
              <a:solidFill>
                <a:schemeClr val="bg1"/>
              </a:solidFill>
            </a:rPr>
            <a:t>Majority of incidents involve students </a:t>
          </a:r>
          <a:r>
            <a:rPr lang="en-US" sz="2000" b="1" u="sng" dirty="0">
              <a:solidFill>
                <a:schemeClr val="bg1"/>
              </a:solidFill>
            </a:rPr>
            <a:t>10 years or older</a:t>
          </a:r>
          <a:endParaRPr lang="en-US" sz="2000" u="sng" dirty="0">
            <a:solidFill>
              <a:schemeClr val="bg1"/>
            </a:solidFill>
          </a:endParaRPr>
        </a:p>
      </dgm:t>
    </dgm:pt>
    <dgm:pt modelId="{311CBA1C-7969-4A12-9431-5A6D5F04D37F}" type="parTrans" cxnId="{E112082D-1136-45F3-A534-BAB8B870B330}">
      <dgm:prSet/>
      <dgm:spPr/>
      <dgm:t>
        <a:bodyPr/>
        <a:lstStyle/>
        <a:p>
          <a:endParaRPr lang="en-US"/>
        </a:p>
      </dgm:t>
    </dgm:pt>
    <dgm:pt modelId="{356C7244-A838-4056-B40F-61105AAB2782}" type="sibTrans" cxnId="{E112082D-1136-45F3-A534-BAB8B870B330}">
      <dgm:prSet/>
      <dgm:spPr/>
      <dgm:t>
        <a:bodyPr/>
        <a:lstStyle/>
        <a:p>
          <a:endParaRPr lang="en-US"/>
        </a:p>
      </dgm:t>
    </dgm:pt>
    <dgm:pt modelId="{C23FFFF5-89BB-4C00-B13F-2686FE7821B6}" type="pres">
      <dgm:prSet presAssocID="{174F4F83-81B7-48A9-98AF-B94F6351B48F}" presName="linear" presStyleCnt="0">
        <dgm:presLayoutVars>
          <dgm:dir/>
          <dgm:animLvl val="lvl"/>
          <dgm:resizeHandles val="exact"/>
        </dgm:presLayoutVars>
      </dgm:prSet>
      <dgm:spPr/>
    </dgm:pt>
    <dgm:pt modelId="{E29A1AAC-C7EB-4B9E-9131-A8665228AD2F}" type="pres">
      <dgm:prSet presAssocID="{AFCC2F28-3E51-4AB8-9BBD-345E79E52845}" presName="parentLin" presStyleCnt="0"/>
      <dgm:spPr/>
    </dgm:pt>
    <dgm:pt modelId="{0D54249F-E73B-4059-B9E6-3806DD40F204}" type="pres">
      <dgm:prSet presAssocID="{AFCC2F28-3E51-4AB8-9BBD-345E79E52845}" presName="parentLeftMargin" presStyleLbl="node1" presStyleIdx="0" presStyleCnt="3"/>
      <dgm:spPr/>
    </dgm:pt>
    <dgm:pt modelId="{3C94E518-9E79-4087-8862-503BBA837426}" type="pres">
      <dgm:prSet presAssocID="{AFCC2F28-3E51-4AB8-9BBD-345E79E52845}" presName="parentText" presStyleLbl="node1" presStyleIdx="0" presStyleCnt="3" custScaleX="83363" custScaleY="165343">
        <dgm:presLayoutVars>
          <dgm:chMax val="0"/>
          <dgm:bulletEnabled val="1"/>
        </dgm:presLayoutVars>
      </dgm:prSet>
      <dgm:spPr/>
    </dgm:pt>
    <dgm:pt modelId="{E3E3656C-6E56-491B-B7F4-07C79415B4E1}" type="pres">
      <dgm:prSet presAssocID="{AFCC2F28-3E51-4AB8-9BBD-345E79E52845}" presName="negativeSpace" presStyleCnt="0"/>
      <dgm:spPr/>
    </dgm:pt>
    <dgm:pt modelId="{36B43BD4-F8CA-46F1-A26F-6032060E6C79}" type="pres">
      <dgm:prSet presAssocID="{AFCC2F28-3E51-4AB8-9BBD-345E79E52845}" presName="childText" presStyleLbl="conFgAcc1" presStyleIdx="0" presStyleCnt="3" custScaleX="68201" custLinFactNeighborX="418" custLinFactNeighborY="-16361">
        <dgm:presLayoutVars>
          <dgm:bulletEnabled val="1"/>
        </dgm:presLayoutVars>
      </dgm:prSet>
      <dgm:spPr/>
    </dgm:pt>
    <dgm:pt modelId="{60F21629-B990-4322-BD73-6956FFC2AFB2}" type="pres">
      <dgm:prSet presAssocID="{3FC596EF-25B5-4BF4-95D2-D7F2C50EF883}" presName="spaceBetweenRectangles" presStyleCnt="0"/>
      <dgm:spPr/>
    </dgm:pt>
    <dgm:pt modelId="{AA519098-3108-4E68-8716-39700B7DA876}" type="pres">
      <dgm:prSet presAssocID="{11918ED1-9F21-43B8-91D8-ABC8C72FDC21}" presName="parentLin" presStyleCnt="0"/>
      <dgm:spPr/>
    </dgm:pt>
    <dgm:pt modelId="{923E76ED-5BBB-4619-8691-F6F759A11761}" type="pres">
      <dgm:prSet presAssocID="{11918ED1-9F21-43B8-91D8-ABC8C72FDC21}" presName="parentLeftMargin" presStyleLbl="node1" presStyleIdx="0" presStyleCnt="3"/>
      <dgm:spPr/>
    </dgm:pt>
    <dgm:pt modelId="{38921F49-F915-436A-8E27-272988328498}" type="pres">
      <dgm:prSet presAssocID="{11918ED1-9F21-43B8-91D8-ABC8C72FDC21}" presName="parentText" presStyleLbl="node1" presStyleIdx="1" presStyleCnt="3" custScaleX="83363" custScaleY="165343">
        <dgm:presLayoutVars>
          <dgm:chMax val="0"/>
          <dgm:bulletEnabled val="1"/>
        </dgm:presLayoutVars>
      </dgm:prSet>
      <dgm:spPr/>
    </dgm:pt>
    <dgm:pt modelId="{A8EEE682-A31D-4C6C-AC9A-11D2A97EEF04}" type="pres">
      <dgm:prSet presAssocID="{11918ED1-9F21-43B8-91D8-ABC8C72FDC21}" presName="negativeSpace" presStyleCnt="0"/>
      <dgm:spPr/>
    </dgm:pt>
    <dgm:pt modelId="{B13EE556-5DB3-4592-9C18-9DAE3966C289}" type="pres">
      <dgm:prSet presAssocID="{11918ED1-9F21-43B8-91D8-ABC8C72FDC21}" presName="childText" presStyleLbl="conFgAcc1" presStyleIdx="1" presStyleCnt="3" custScaleX="68201">
        <dgm:presLayoutVars>
          <dgm:bulletEnabled val="1"/>
        </dgm:presLayoutVars>
      </dgm:prSet>
      <dgm:spPr/>
    </dgm:pt>
    <dgm:pt modelId="{9B5FC5DC-D995-479C-A9F5-C9B8144AB1D0}" type="pres">
      <dgm:prSet presAssocID="{69D7D86E-0AB4-4924-BDD0-08EFA6A7AE68}" presName="spaceBetweenRectangles" presStyleCnt="0"/>
      <dgm:spPr/>
    </dgm:pt>
    <dgm:pt modelId="{51EF70A3-9D9B-43C3-AA6A-6225068AD6C2}" type="pres">
      <dgm:prSet presAssocID="{DAEAE602-0367-4A6C-BA29-5336CCF48207}" presName="parentLin" presStyleCnt="0"/>
      <dgm:spPr/>
    </dgm:pt>
    <dgm:pt modelId="{60BE666D-CCC6-4EF2-993D-45D4C5D87C9F}" type="pres">
      <dgm:prSet presAssocID="{DAEAE602-0367-4A6C-BA29-5336CCF48207}" presName="parentLeftMargin" presStyleLbl="node1" presStyleIdx="1" presStyleCnt="3"/>
      <dgm:spPr/>
    </dgm:pt>
    <dgm:pt modelId="{6574DAE8-7937-480A-9D54-45E13DF82D6B}" type="pres">
      <dgm:prSet presAssocID="{DAEAE602-0367-4A6C-BA29-5336CCF48207}" presName="parentText" presStyleLbl="node1" presStyleIdx="2" presStyleCnt="3" custScaleX="83363" custScaleY="165343">
        <dgm:presLayoutVars>
          <dgm:chMax val="0"/>
          <dgm:bulletEnabled val="1"/>
        </dgm:presLayoutVars>
      </dgm:prSet>
      <dgm:spPr/>
    </dgm:pt>
    <dgm:pt modelId="{02085D54-8520-465B-8C1D-61BF06D92391}" type="pres">
      <dgm:prSet presAssocID="{DAEAE602-0367-4A6C-BA29-5336CCF48207}" presName="negativeSpace" presStyleCnt="0"/>
      <dgm:spPr/>
    </dgm:pt>
    <dgm:pt modelId="{F4635161-5B0F-425C-9CCF-E26C03512793}" type="pres">
      <dgm:prSet presAssocID="{DAEAE602-0367-4A6C-BA29-5336CCF48207}" presName="childText" presStyleLbl="conFgAcc1" presStyleIdx="2" presStyleCnt="3" custScaleX="68201">
        <dgm:presLayoutVars>
          <dgm:bulletEnabled val="1"/>
        </dgm:presLayoutVars>
      </dgm:prSet>
      <dgm:spPr/>
    </dgm:pt>
  </dgm:ptLst>
  <dgm:cxnLst>
    <dgm:cxn modelId="{E112082D-1136-45F3-A534-BAB8B870B330}" srcId="{174F4F83-81B7-48A9-98AF-B94F6351B48F}" destId="{DAEAE602-0367-4A6C-BA29-5336CCF48207}" srcOrd="2" destOrd="0" parTransId="{311CBA1C-7969-4A12-9431-5A6D5F04D37F}" sibTransId="{356C7244-A838-4056-B40F-61105AAB2782}"/>
    <dgm:cxn modelId="{79EE626C-1991-4AB4-A116-38D283E6F916}" type="presOf" srcId="{DAEAE602-0367-4A6C-BA29-5336CCF48207}" destId="{6574DAE8-7937-480A-9D54-45E13DF82D6B}" srcOrd="1" destOrd="0" presId="urn:microsoft.com/office/officeart/2005/8/layout/list1"/>
    <dgm:cxn modelId="{03BF3D57-685F-4438-BF1E-470C854FD5AA}" type="presOf" srcId="{174F4F83-81B7-48A9-98AF-B94F6351B48F}" destId="{C23FFFF5-89BB-4C00-B13F-2686FE7821B6}" srcOrd="0" destOrd="0" presId="urn:microsoft.com/office/officeart/2005/8/layout/list1"/>
    <dgm:cxn modelId="{035EC977-E2FC-48C1-A203-3F102EC6679D}" srcId="{174F4F83-81B7-48A9-98AF-B94F6351B48F}" destId="{AFCC2F28-3E51-4AB8-9BBD-345E79E52845}" srcOrd="0" destOrd="0" parTransId="{BAF3640A-C409-4C8A-B096-8D75D1F3A06C}" sibTransId="{3FC596EF-25B5-4BF4-95D2-D7F2C50EF883}"/>
    <dgm:cxn modelId="{2BD4F2A6-090A-4177-89E7-F835832D8218}" type="presOf" srcId="{DAEAE602-0367-4A6C-BA29-5336CCF48207}" destId="{60BE666D-CCC6-4EF2-993D-45D4C5D87C9F}" srcOrd="0" destOrd="0" presId="urn:microsoft.com/office/officeart/2005/8/layout/list1"/>
    <dgm:cxn modelId="{1B2847CC-8E34-4F18-99CC-EF4D5EE090D5}" srcId="{174F4F83-81B7-48A9-98AF-B94F6351B48F}" destId="{11918ED1-9F21-43B8-91D8-ABC8C72FDC21}" srcOrd="1" destOrd="0" parTransId="{5495E840-9945-4BA7-9EF1-BB21226AB431}" sibTransId="{69D7D86E-0AB4-4924-BDD0-08EFA6A7AE68}"/>
    <dgm:cxn modelId="{9C4ECBE5-143D-402E-82D7-C2D4F4019FA5}" type="presOf" srcId="{AFCC2F28-3E51-4AB8-9BBD-345E79E52845}" destId="{3C94E518-9E79-4087-8862-503BBA837426}" srcOrd="1" destOrd="0" presId="urn:microsoft.com/office/officeart/2005/8/layout/list1"/>
    <dgm:cxn modelId="{687D55EA-C6FC-46F9-B005-63503A78A318}" type="presOf" srcId="{11918ED1-9F21-43B8-91D8-ABC8C72FDC21}" destId="{923E76ED-5BBB-4619-8691-F6F759A11761}" srcOrd="0" destOrd="0" presId="urn:microsoft.com/office/officeart/2005/8/layout/list1"/>
    <dgm:cxn modelId="{864F29F1-81DD-4F73-9074-4025A21FF8BB}" type="presOf" srcId="{AFCC2F28-3E51-4AB8-9BBD-345E79E52845}" destId="{0D54249F-E73B-4059-B9E6-3806DD40F204}" srcOrd="0" destOrd="0" presId="urn:microsoft.com/office/officeart/2005/8/layout/list1"/>
    <dgm:cxn modelId="{DB00BFFF-C679-4AB0-B0FA-B05E99607A0E}" type="presOf" srcId="{11918ED1-9F21-43B8-91D8-ABC8C72FDC21}" destId="{38921F49-F915-436A-8E27-272988328498}" srcOrd="1" destOrd="0" presId="urn:microsoft.com/office/officeart/2005/8/layout/list1"/>
    <dgm:cxn modelId="{64C37E5B-BA75-4E81-A1D0-A3B191F81651}" type="presParOf" srcId="{C23FFFF5-89BB-4C00-B13F-2686FE7821B6}" destId="{E29A1AAC-C7EB-4B9E-9131-A8665228AD2F}" srcOrd="0" destOrd="0" presId="urn:microsoft.com/office/officeart/2005/8/layout/list1"/>
    <dgm:cxn modelId="{65D147E4-5975-4807-B2BB-378F4E8F12C9}" type="presParOf" srcId="{E29A1AAC-C7EB-4B9E-9131-A8665228AD2F}" destId="{0D54249F-E73B-4059-B9E6-3806DD40F204}" srcOrd="0" destOrd="0" presId="urn:microsoft.com/office/officeart/2005/8/layout/list1"/>
    <dgm:cxn modelId="{1DB7185F-B4C9-4BFB-A193-A1645A53D256}" type="presParOf" srcId="{E29A1AAC-C7EB-4B9E-9131-A8665228AD2F}" destId="{3C94E518-9E79-4087-8862-503BBA837426}" srcOrd="1" destOrd="0" presId="urn:microsoft.com/office/officeart/2005/8/layout/list1"/>
    <dgm:cxn modelId="{00FE4ED9-FED8-41F0-B2E3-8C03028A0F9F}" type="presParOf" srcId="{C23FFFF5-89BB-4C00-B13F-2686FE7821B6}" destId="{E3E3656C-6E56-491B-B7F4-07C79415B4E1}" srcOrd="1" destOrd="0" presId="urn:microsoft.com/office/officeart/2005/8/layout/list1"/>
    <dgm:cxn modelId="{7368EBAC-7B5B-412D-9552-14DCE58381F9}" type="presParOf" srcId="{C23FFFF5-89BB-4C00-B13F-2686FE7821B6}" destId="{36B43BD4-F8CA-46F1-A26F-6032060E6C79}" srcOrd="2" destOrd="0" presId="urn:microsoft.com/office/officeart/2005/8/layout/list1"/>
    <dgm:cxn modelId="{9BC598AC-D037-4C33-9E5F-221A7DD3D83F}" type="presParOf" srcId="{C23FFFF5-89BB-4C00-B13F-2686FE7821B6}" destId="{60F21629-B990-4322-BD73-6956FFC2AFB2}" srcOrd="3" destOrd="0" presId="urn:microsoft.com/office/officeart/2005/8/layout/list1"/>
    <dgm:cxn modelId="{A0B3BF7A-B8B2-4BC3-9A66-278E80D4D5D0}" type="presParOf" srcId="{C23FFFF5-89BB-4C00-B13F-2686FE7821B6}" destId="{AA519098-3108-4E68-8716-39700B7DA876}" srcOrd="4" destOrd="0" presId="urn:microsoft.com/office/officeart/2005/8/layout/list1"/>
    <dgm:cxn modelId="{0BFAD6B9-1ECF-4B78-947B-C7A9B052A6E0}" type="presParOf" srcId="{AA519098-3108-4E68-8716-39700B7DA876}" destId="{923E76ED-5BBB-4619-8691-F6F759A11761}" srcOrd="0" destOrd="0" presId="urn:microsoft.com/office/officeart/2005/8/layout/list1"/>
    <dgm:cxn modelId="{E3FB463C-5A6C-4C0B-9FA9-0A943CB8301D}" type="presParOf" srcId="{AA519098-3108-4E68-8716-39700B7DA876}" destId="{38921F49-F915-436A-8E27-272988328498}" srcOrd="1" destOrd="0" presId="urn:microsoft.com/office/officeart/2005/8/layout/list1"/>
    <dgm:cxn modelId="{D9031316-B6D2-4ECC-8A67-7E7C7612FA34}" type="presParOf" srcId="{C23FFFF5-89BB-4C00-B13F-2686FE7821B6}" destId="{A8EEE682-A31D-4C6C-AC9A-11D2A97EEF04}" srcOrd="5" destOrd="0" presId="urn:microsoft.com/office/officeart/2005/8/layout/list1"/>
    <dgm:cxn modelId="{392E948C-0270-4AB5-BE86-C0203E70C4A3}" type="presParOf" srcId="{C23FFFF5-89BB-4C00-B13F-2686FE7821B6}" destId="{B13EE556-5DB3-4592-9C18-9DAE3966C289}" srcOrd="6" destOrd="0" presId="urn:microsoft.com/office/officeart/2005/8/layout/list1"/>
    <dgm:cxn modelId="{9B5B3119-19CD-46C6-9696-87953FFCCF0F}" type="presParOf" srcId="{C23FFFF5-89BB-4C00-B13F-2686FE7821B6}" destId="{9B5FC5DC-D995-479C-A9F5-C9B8144AB1D0}" srcOrd="7" destOrd="0" presId="urn:microsoft.com/office/officeart/2005/8/layout/list1"/>
    <dgm:cxn modelId="{4E587FE2-C23A-424D-9F23-C0360AF9FDFF}" type="presParOf" srcId="{C23FFFF5-89BB-4C00-B13F-2686FE7821B6}" destId="{51EF70A3-9D9B-43C3-AA6A-6225068AD6C2}" srcOrd="8" destOrd="0" presId="urn:microsoft.com/office/officeart/2005/8/layout/list1"/>
    <dgm:cxn modelId="{EA71F48D-94FD-4443-8D24-E5204BE24007}" type="presParOf" srcId="{51EF70A3-9D9B-43C3-AA6A-6225068AD6C2}" destId="{60BE666D-CCC6-4EF2-993D-45D4C5D87C9F}" srcOrd="0" destOrd="0" presId="urn:microsoft.com/office/officeart/2005/8/layout/list1"/>
    <dgm:cxn modelId="{F389609D-DBAA-4C76-BCD6-7D5C8A0F0DDF}" type="presParOf" srcId="{51EF70A3-9D9B-43C3-AA6A-6225068AD6C2}" destId="{6574DAE8-7937-480A-9D54-45E13DF82D6B}" srcOrd="1" destOrd="0" presId="urn:microsoft.com/office/officeart/2005/8/layout/list1"/>
    <dgm:cxn modelId="{7D6BE25C-C5C5-44E2-B8BE-0D0700C4FEB2}" type="presParOf" srcId="{C23FFFF5-89BB-4C00-B13F-2686FE7821B6}" destId="{02085D54-8520-465B-8C1D-61BF06D92391}" srcOrd="9" destOrd="0" presId="urn:microsoft.com/office/officeart/2005/8/layout/list1"/>
    <dgm:cxn modelId="{5F3D54D5-64CC-4377-B521-B6E95CBB6C47}" type="presParOf" srcId="{C23FFFF5-89BB-4C00-B13F-2686FE7821B6}" destId="{F4635161-5B0F-425C-9CCF-E26C0351279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394BA4-CC10-49EF-BA40-F2DA3EBA5D2B}" type="doc">
      <dgm:prSet loTypeId="urn:microsoft.com/office/officeart/2005/8/layout/vList3" loCatId="list" qsTypeId="urn:microsoft.com/office/officeart/2005/8/quickstyle/simple1" qsCatId="simple" csTypeId="urn:microsoft.com/office/officeart/2005/8/colors/accent1_2" csCatId="accent1" phldr="1"/>
      <dgm:spPr/>
    </dgm:pt>
    <dgm:pt modelId="{1BDF2D99-BCC2-409E-8AE2-3B9D3624B397}">
      <dgm:prSet phldrT="[Text]"/>
      <dgm:spPr/>
      <dgm:t>
        <a:bodyPr/>
        <a:lstStyle/>
        <a:p>
          <a:r>
            <a:rPr lang="en-US" dirty="0"/>
            <a:t>Inappropriate Behaviors</a:t>
          </a:r>
        </a:p>
      </dgm:t>
    </dgm:pt>
    <dgm:pt modelId="{0D15F4CD-D393-4116-BD24-D55B34C8AB90}" type="parTrans" cxnId="{07EC1636-45B5-460E-9A07-4EC50255268A}">
      <dgm:prSet/>
      <dgm:spPr/>
      <dgm:t>
        <a:bodyPr/>
        <a:lstStyle/>
        <a:p>
          <a:endParaRPr lang="en-US"/>
        </a:p>
      </dgm:t>
    </dgm:pt>
    <dgm:pt modelId="{0A60CF87-6F04-4053-8A42-0606CC543796}" type="sibTrans" cxnId="{07EC1636-45B5-460E-9A07-4EC50255268A}">
      <dgm:prSet/>
      <dgm:spPr/>
      <dgm:t>
        <a:bodyPr/>
        <a:lstStyle/>
        <a:p>
          <a:endParaRPr lang="en-US"/>
        </a:p>
      </dgm:t>
    </dgm:pt>
    <dgm:pt modelId="{43FF9480-4957-4960-A494-BF6333323525}">
      <dgm:prSet phldrT="[Text]"/>
      <dgm:spPr/>
      <dgm:t>
        <a:bodyPr/>
        <a:lstStyle/>
        <a:p>
          <a:r>
            <a:rPr lang="en-US" dirty="0"/>
            <a:t>Suspicions of Abuse</a:t>
          </a:r>
        </a:p>
      </dgm:t>
    </dgm:pt>
    <dgm:pt modelId="{84999667-FCBA-423D-B227-A2982A977481}" type="parTrans" cxnId="{D41EF597-16A0-4ADD-B83E-A2FECF7A3635}">
      <dgm:prSet/>
      <dgm:spPr/>
      <dgm:t>
        <a:bodyPr/>
        <a:lstStyle/>
        <a:p>
          <a:endParaRPr lang="en-US"/>
        </a:p>
      </dgm:t>
    </dgm:pt>
    <dgm:pt modelId="{2AF41724-5B24-4276-A805-B514EBAEAEDF}" type="sibTrans" cxnId="{D41EF597-16A0-4ADD-B83E-A2FECF7A3635}">
      <dgm:prSet/>
      <dgm:spPr/>
      <dgm:t>
        <a:bodyPr/>
        <a:lstStyle/>
        <a:p>
          <a:endParaRPr lang="en-US"/>
        </a:p>
      </dgm:t>
    </dgm:pt>
    <dgm:pt modelId="{5525A27A-2AC8-45DF-A06F-346A2A1CECE4}">
      <dgm:prSet phldrT="[Text]"/>
      <dgm:spPr/>
      <dgm:t>
        <a:bodyPr/>
        <a:lstStyle/>
        <a:p>
          <a:r>
            <a:rPr lang="en-US" dirty="0"/>
            <a:t>Youth-to-Youth Sexual Behavior</a:t>
          </a:r>
        </a:p>
      </dgm:t>
    </dgm:pt>
    <dgm:pt modelId="{7DC4CE6A-4B2A-4767-A6D8-5EE0BF419B1A}" type="parTrans" cxnId="{F15E027A-CA36-45DA-B6B7-C9E0B787790B}">
      <dgm:prSet/>
      <dgm:spPr/>
      <dgm:t>
        <a:bodyPr/>
        <a:lstStyle/>
        <a:p>
          <a:endParaRPr lang="en-US"/>
        </a:p>
      </dgm:t>
    </dgm:pt>
    <dgm:pt modelId="{17343CA3-AC88-4A2F-9AB2-81BC02FAE390}" type="sibTrans" cxnId="{F15E027A-CA36-45DA-B6B7-C9E0B787790B}">
      <dgm:prSet/>
      <dgm:spPr/>
      <dgm:t>
        <a:bodyPr/>
        <a:lstStyle/>
        <a:p>
          <a:endParaRPr lang="en-US"/>
        </a:p>
      </dgm:t>
    </dgm:pt>
    <dgm:pt modelId="{87B9997A-DB2C-4338-B998-D1CC743BE751}" type="pres">
      <dgm:prSet presAssocID="{7A394BA4-CC10-49EF-BA40-F2DA3EBA5D2B}" presName="linearFlow" presStyleCnt="0">
        <dgm:presLayoutVars>
          <dgm:dir/>
          <dgm:resizeHandles val="exact"/>
        </dgm:presLayoutVars>
      </dgm:prSet>
      <dgm:spPr/>
    </dgm:pt>
    <dgm:pt modelId="{3E438487-19FF-49B5-A034-14872B7FA4FE}" type="pres">
      <dgm:prSet presAssocID="{1BDF2D99-BCC2-409E-8AE2-3B9D3624B397}" presName="composite" presStyleCnt="0"/>
      <dgm:spPr/>
    </dgm:pt>
    <dgm:pt modelId="{A14E65A3-DB48-43B2-B6CD-56815D5C5982}" type="pres">
      <dgm:prSet presAssocID="{1BDF2D99-BCC2-409E-8AE2-3B9D3624B397}" presName="imgShp" presStyleLbl="fgImgPlace1" presStyleIdx="0" presStyleCnt="3"/>
      <dgm:spPr/>
    </dgm:pt>
    <dgm:pt modelId="{2444AD0A-9139-405D-BF57-C898B0A238D5}" type="pres">
      <dgm:prSet presAssocID="{1BDF2D99-BCC2-409E-8AE2-3B9D3624B397}" presName="txShp" presStyleLbl="node1" presStyleIdx="0" presStyleCnt="3">
        <dgm:presLayoutVars>
          <dgm:bulletEnabled val="1"/>
        </dgm:presLayoutVars>
      </dgm:prSet>
      <dgm:spPr/>
    </dgm:pt>
    <dgm:pt modelId="{6B98F4AC-804C-4451-9012-75F6581E87B0}" type="pres">
      <dgm:prSet presAssocID="{0A60CF87-6F04-4053-8A42-0606CC543796}" presName="spacing" presStyleCnt="0"/>
      <dgm:spPr/>
    </dgm:pt>
    <dgm:pt modelId="{7E78A368-980E-4D0C-97CA-6DFB842D5343}" type="pres">
      <dgm:prSet presAssocID="{43FF9480-4957-4960-A494-BF6333323525}" presName="composite" presStyleCnt="0"/>
      <dgm:spPr/>
    </dgm:pt>
    <dgm:pt modelId="{795A5989-BF92-4220-944B-810D7D5D277B}" type="pres">
      <dgm:prSet presAssocID="{43FF9480-4957-4960-A494-BF6333323525}" presName="imgShp" presStyleLbl="fgImgPlace1" presStyleIdx="1" presStyleCnt="3"/>
      <dgm:spPr/>
    </dgm:pt>
    <dgm:pt modelId="{963F969F-3C61-4FD7-A7E7-00C3551F070E}" type="pres">
      <dgm:prSet presAssocID="{43FF9480-4957-4960-A494-BF6333323525}" presName="txShp" presStyleLbl="node1" presStyleIdx="1" presStyleCnt="3">
        <dgm:presLayoutVars>
          <dgm:bulletEnabled val="1"/>
        </dgm:presLayoutVars>
      </dgm:prSet>
      <dgm:spPr/>
    </dgm:pt>
    <dgm:pt modelId="{D75F8602-7B94-47A0-8CDA-CBEAF7251BDC}" type="pres">
      <dgm:prSet presAssocID="{2AF41724-5B24-4276-A805-B514EBAEAEDF}" presName="spacing" presStyleCnt="0"/>
      <dgm:spPr/>
    </dgm:pt>
    <dgm:pt modelId="{F4C667D2-B338-4470-BD93-F9B361143CF0}" type="pres">
      <dgm:prSet presAssocID="{5525A27A-2AC8-45DF-A06F-346A2A1CECE4}" presName="composite" presStyleCnt="0"/>
      <dgm:spPr/>
    </dgm:pt>
    <dgm:pt modelId="{3EAAA20B-5952-44FF-B612-EB85DEFE9A52}" type="pres">
      <dgm:prSet presAssocID="{5525A27A-2AC8-45DF-A06F-346A2A1CECE4}" presName="imgShp" presStyleLbl="fgImgPlace1" presStyleIdx="2" presStyleCnt="3"/>
      <dgm:spPr/>
    </dgm:pt>
    <dgm:pt modelId="{8E1D50B7-4C05-4BD8-8953-BC0A0BB51249}" type="pres">
      <dgm:prSet presAssocID="{5525A27A-2AC8-45DF-A06F-346A2A1CECE4}" presName="txShp" presStyleLbl="node1" presStyleIdx="2" presStyleCnt="3">
        <dgm:presLayoutVars>
          <dgm:bulletEnabled val="1"/>
        </dgm:presLayoutVars>
      </dgm:prSet>
      <dgm:spPr/>
    </dgm:pt>
  </dgm:ptLst>
  <dgm:cxnLst>
    <dgm:cxn modelId="{07EC1636-45B5-460E-9A07-4EC50255268A}" srcId="{7A394BA4-CC10-49EF-BA40-F2DA3EBA5D2B}" destId="{1BDF2D99-BCC2-409E-8AE2-3B9D3624B397}" srcOrd="0" destOrd="0" parTransId="{0D15F4CD-D393-4116-BD24-D55B34C8AB90}" sibTransId="{0A60CF87-6F04-4053-8A42-0606CC543796}"/>
    <dgm:cxn modelId="{D90E7A46-BCA0-42F3-83D1-EB82B2CE7D42}" type="presOf" srcId="{7A394BA4-CC10-49EF-BA40-F2DA3EBA5D2B}" destId="{87B9997A-DB2C-4338-B998-D1CC743BE751}" srcOrd="0" destOrd="0" presId="urn:microsoft.com/office/officeart/2005/8/layout/vList3"/>
    <dgm:cxn modelId="{08089779-D0C0-4546-A151-EC32CCB9AA71}" type="presOf" srcId="{5525A27A-2AC8-45DF-A06F-346A2A1CECE4}" destId="{8E1D50B7-4C05-4BD8-8953-BC0A0BB51249}" srcOrd="0" destOrd="0" presId="urn:microsoft.com/office/officeart/2005/8/layout/vList3"/>
    <dgm:cxn modelId="{F15E027A-CA36-45DA-B6B7-C9E0B787790B}" srcId="{7A394BA4-CC10-49EF-BA40-F2DA3EBA5D2B}" destId="{5525A27A-2AC8-45DF-A06F-346A2A1CECE4}" srcOrd="2" destOrd="0" parTransId="{7DC4CE6A-4B2A-4767-A6D8-5EE0BF419B1A}" sibTransId="{17343CA3-AC88-4A2F-9AB2-81BC02FAE390}"/>
    <dgm:cxn modelId="{B2394B7F-5B42-4582-9091-2C909024C8CC}" type="presOf" srcId="{1BDF2D99-BCC2-409E-8AE2-3B9D3624B397}" destId="{2444AD0A-9139-405D-BF57-C898B0A238D5}" srcOrd="0" destOrd="0" presId="urn:microsoft.com/office/officeart/2005/8/layout/vList3"/>
    <dgm:cxn modelId="{D41EF597-16A0-4ADD-B83E-A2FECF7A3635}" srcId="{7A394BA4-CC10-49EF-BA40-F2DA3EBA5D2B}" destId="{43FF9480-4957-4960-A494-BF6333323525}" srcOrd="1" destOrd="0" parTransId="{84999667-FCBA-423D-B227-A2982A977481}" sibTransId="{2AF41724-5B24-4276-A805-B514EBAEAEDF}"/>
    <dgm:cxn modelId="{43F4B5A6-5D43-4C8C-878A-CE651A54474A}" type="presOf" srcId="{43FF9480-4957-4960-A494-BF6333323525}" destId="{963F969F-3C61-4FD7-A7E7-00C3551F070E}" srcOrd="0" destOrd="0" presId="urn:microsoft.com/office/officeart/2005/8/layout/vList3"/>
    <dgm:cxn modelId="{7663A13C-B90E-488A-A50D-4F10AF4B5115}" type="presParOf" srcId="{87B9997A-DB2C-4338-B998-D1CC743BE751}" destId="{3E438487-19FF-49B5-A034-14872B7FA4FE}" srcOrd="0" destOrd="0" presId="urn:microsoft.com/office/officeart/2005/8/layout/vList3"/>
    <dgm:cxn modelId="{AE980EAF-1FBD-4648-B1EE-09FA505330B0}" type="presParOf" srcId="{3E438487-19FF-49B5-A034-14872B7FA4FE}" destId="{A14E65A3-DB48-43B2-B6CD-56815D5C5982}" srcOrd="0" destOrd="0" presId="urn:microsoft.com/office/officeart/2005/8/layout/vList3"/>
    <dgm:cxn modelId="{79613455-2313-4BA3-898C-A49A9FC69178}" type="presParOf" srcId="{3E438487-19FF-49B5-A034-14872B7FA4FE}" destId="{2444AD0A-9139-405D-BF57-C898B0A238D5}" srcOrd="1" destOrd="0" presId="urn:microsoft.com/office/officeart/2005/8/layout/vList3"/>
    <dgm:cxn modelId="{71BF652A-86FA-4CB9-A982-3E797DC00AB7}" type="presParOf" srcId="{87B9997A-DB2C-4338-B998-D1CC743BE751}" destId="{6B98F4AC-804C-4451-9012-75F6581E87B0}" srcOrd="1" destOrd="0" presId="urn:microsoft.com/office/officeart/2005/8/layout/vList3"/>
    <dgm:cxn modelId="{1B6B74A3-761A-4C22-8D83-4B008DCC5983}" type="presParOf" srcId="{87B9997A-DB2C-4338-B998-D1CC743BE751}" destId="{7E78A368-980E-4D0C-97CA-6DFB842D5343}" srcOrd="2" destOrd="0" presId="urn:microsoft.com/office/officeart/2005/8/layout/vList3"/>
    <dgm:cxn modelId="{EAF8E81A-BD52-4978-8B5A-CF6D4AD9CB97}" type="presParOf" srcId="{7E78A368-980E-4D0C-97CA-6DFB842D5343}" destId="{795A5989-BF92-4220-944B-810D7D5D277B}" srcOrd="0" destOrd="0" presId="urn:microsoft.com/office/officeart/2005/8/layout/vList3"/>
    <dgm:cxn modelId="{26CDC48B-22F2-41D0-B0C2-F42C0F411782}" type="presParOf" srcId="{7E78A368-980E-4D0C-97CA-6DFB842D5343}" destId="{963F969F-3C61-4FD7-A7E7-00C3551F070E}" srcOrd="1" destOrd="0" presId="urn:microsoft.com/office/officeart/2005/8/layout/vList3"/>
    <dgm:cxn modelId="{3DE96E7B-F023-4A4A-956E-ECC836AA43B5}" type="presParOf" srcId="{87B9997A-DB2C-4338-B998-D1CC743BE751}" destId="{D75F8602-7B94-47A0-8CDA-CBEAF7251BDC}" srcOrd="3" destOrd="0" presId="urn:microsoft.com/office/officeart/2005/8/layout/vList3"/>
    <dgm:cxn modelId="{C0782790-EC4B-4C81-A5F9-AE7D11AC7451}" type="presParOf" srcId="{87B9997A-DB2C-4338-B998-D1CC743BE751}" destId="{F4C667D2-B338-4470-BD93-F9B361143CF0}" srcOrd="4" destOrd="0" presId="urn:microsoft.com/office/officeart/2005/8/layout/vList3"/>
    <dgm:cxn modelId="{8F3FF091-F38F-4815-9225-2EE29C3E39F6}" type="presParOf" srcId="{F4C667D2-B338-4470-BD93-F9B361143CF0}" destId="{3EAAA20B-5952-44FF-B612-EB85DEFE9A52}" srcOrd="0" destOrd="0" presId="urn:microsoft.com/office/officeart/2005/8/layout/vList3"/>
    <dgm:cxn modelId="{A2F3F564-B9AB-48D8-9089-05280AD78068}" type="presParOf" srcId="{F4C667D2-B338-4470-BD93-F9B361143CF0}" destId="{8E1D50B7-4C05-4BD8-8953-BC0A0BB5124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A25D21-3C9F-42D4-A079-3B2609F835FF}" type="doc">
      <dgm:prSet loTypeId="urn:microsoft.com/office/officeart/2005/8/layout/hChevron3" loCatId="process" qsTypeId="urn:microsoft.com/office/officeart/2005/8/quickstyle/simple1" qsCatId="simple" csTypeId="urn:microsoft.com/office/officeart/2005/8/colors/accent1_2" csCatId="accent1" phldr="1"/>
      <dgm:spPr/>
    </dgm:pt>
    <dgm:pt modelId="{6BC6BF53-3733-43D5-8A0F-71C54AB199FE}">
      <dgm:prSet phldrT="[Text]"/>
      <dgm:spPr/>
      <dgm:t>
        <a:bodyPr/>
        <a:lstStyle/>
        <a:p>
          <a:r>
            <a:rPr lang="en-US" dirty="0"/>
            <a:t>Stay Calm</a:t>
          </a:r>
        </a:p>
      </dgm:t>
    </dgm:pt>
    <dgm:pt modelId="{EF22EF42-0597-4275-A796-34787FC0D469}" type="parTrans" cxnId="{A716FDF6-FF3D-424F-975D-5B655C0DD106}">
      <dgm:prSet/>
      <dgm:spPr/>
      <dgm:t>
        <a:bodyPr/>
        <a:lstStyle/>
        <a:p>
          <a:endParaRPr lang="en-US"/>
        </a:p>
      </dgm:t>
    </dgm:pt>
    <dgm:pt modelId="{37D7C08B-323C-4933-8F39-C7E87693F05A}" type="sibTrans" cxnId="{A716FDF6-FF3D-424F-975D-5B655C0DD106}">
      <dgm:prSet/>
      <dgm:spPr/>
      <dgm:t>
        <a:bodyPr/>
        <a:lstStyle/>
        <a:p>
          <a:endParaRPr lang="en-US"/>
        </a:p>
      </dgm:t>
    </dgm:pt>
    <dgm:pt modelId="{B3585A7D-D6C2-4E9F-A1EC-B188B78D5C96}">
      <dgm:prSet phldrT="[Text]"/>
      <dgm:spPr>
        <a:solidFill>
          <a:schemeClr val="accent4"/>
        </a:solidFill>
      </dgm:spPr>
      <dgm:t>
        <a:bodyPr/>
        <a:lstStyle/>
        <a:p>
          <a:r>
            <a:rPr lang="en-US" dirty="0"/>
            <a:t>Don’t Criticize</a:t>
          </a:r>
        </a:p>
      </dgm:t>
    </dgm:pt>
    <dgm:pt modelId="{81678A95-5791-4123-A0D1-37D31F0D5B19}" type="parTrans" cxnId="{82291D94-6BBB-43F0-B784-20761B3FF16A}">
      <dgm:prSet/>
      <dgm:spPr/>
      <dgm:t>
        <a:bodyPr/>
        <a:lstStyle/>
        <a:p>
          <a:endParaRPr lang="en-US"/>
        </a:p>
      </dgm:t>
    </dgm:pt>
    <dgm:pt modelId="{B0A176D0-8FD9-4E0A-99BF-F61615F341F0}" type="sibTrans" cxnId="{82291D94-6BBB-43F0-B784-20761B3FF16A}">
      <dgm:prSet/>
      <dgm:spPr/>
      <dgm:t>
        <a:bodyPr/>
        <a:lstStyle/>
        <a:p>
          <a:endParaRPr lang="en-US"/>
        </a:p>
      </dgm:t>
    </dgm:pt>
    <dgm:pt modelId="{CDA2336B-0F16-4BD1-A22B-396406D74349}">
      <dgm:prSet phldrT="[Text]"/>
      <dgm:spPr>
        <a:solidFill>
          <a:schemeClr val="accent6"/>
        </a:solidFill>
      </dgm:spPr>
      <dgm:t>
        <a:bodyPr/>
        <a:lstStyle/>
        <a:p>
          <a:r>
            <a:rPr lang="en-US" dirty="0"/>
            <a:t>Report</a:t>
          </a:r>
        </a:p>
      </dgm:t>
    </dgm:pt>
    <dgm:pt modelId="{1E5701C0-BC30-438B-BFF8-3E12FA037335}" type="parTrans" cxnId="{C641240D-5E7D-470F-9E14-827D5256E282}">
      <dgm:prSet/>
      <dgm:spPr/>
      <dgm:t>
        <a:bodyPr/>
        <a:lstStyle/>
        <a:p>
          <a:endParaRPr lang="en-US"/>
        </a:p>
      </dgm:t>
    </dgm:pt>
    <dgm:pt modelId="{310F381A-FCD3-41C2-B42A-0F5BFF160322}" type="sibTrans" cxnId="{C641240D-5E7D-470F-9E14-827D5256E282}">
      <dgm:prSet/>
      <dgm:spPr/>
      <dgm:t>
        <a:bodyPr/>
        <a:lstStyle/>
        <a:p>
          <a:endParaRPr lang="en-US"/>
        </a:p>
      </dgm:t>
    </dgm:pt>
    <dgm:pt modelId="{00B9C52B-2B58-4027-86CD-F1844A7E44D2}">
      <dgm:prSet phldrT="[Text]"/>
      <dgm:spPr>
        <a:solidFill>
          <a:schemeClr val="accent3"/>
        </a:solidFill>
      </dgm:spPr>
      <dgm:t>
        <a:bodyPr/>
        <a:lstStyle/>
        <a:p>
          <a:r>
            <a:rPr lang="en-US" dirty="0"/>
            <a:t>Listen</a:t>
          </a:r>
        </a:p>
      </dgm:t>
    </dgm:pt>
    <dgm:pt modelId="{FFF93B94-66A5-44F0-A588-CF20197ECCEA}" type="parTrans" cxnId="{0DE5B441-732E-47D6-AE52-6463EFBA72B9}">
      <dgm:prSet/>
      <dgm:spPr/>
      <dgm:t>
        <a:bodyPr/>
        <a:lstStyle/>
        <a:p>
          <a:endParaRPr lang="en-US"/>
        </a:p>
      </dgm:t>
    </dgm:pt>
    <dgm:pt modelId="{E3635AD9-6A3E-4BCF-8FE3-97B786048501}" type="sibTrans" cxnId="{0DE5B441-732E-47D6-AE52-6463EFBA72B9}">
      <dgm:prSet/>
      <dgm:spPr/>
      <dgm:t>
        <a:bodyPr/>
        <a:lstStyle/>
        <a:p>
          <a:endParaRPr lang="en-US"/>
        </a:p>
      </dgm:t>
    </dgm:pt>
    <dgm:pt modelId="{E5512AF0-5F67-4E6C-8523-02A744B9229D}">
      <dgm:prSet phldrT="[Text]"/>
      <dgm:spPr>
        <a:solidFill>
          <a:schemeClr val="accent2"/>
        </a:solidFill>
      </dgm:spPr>
      <dgm:t>
        <a:bodyPr/>
        <a:lstStyle/>
        <a:p>
          <a:r>
            <a:rPr lang="en-US" dirty="0"/>
            <a:t>Comfort</a:t>
          </a:r>
        </a:p>
      </dgm:t>
    </dgm:pt>
    <dgm:pt modelId="{0C71FD75-1E4E-454C-94F7-A202D3C59153}" type="parTrans" cxnId="{7C6AB995-FF09-47C7-B2C3-AB6A7139F437}">
      <dgm:prSet/>
      <dgm:spPr/>
      <dgm:t>
        <a:bodyPr/>
        <a:lstStyle/>
        <a:p>
          <a:endParaRPr lang="en-US"/>
        </a:p>
      </dgm:t>
    </dgm:pt>
    <dgm:pt modelId="{E8CE5F06-88A8-4691-8281-17974175B163}" type="sibTrans" cxnId="{7C6AB995-FF09-47C7-B2C3-AB6A7139F437}">
      <dgm:prSet/>
      <dgm:spPr/>
      <dgm:t>
        <a:bodyPr/>
        <a:lstStyle/>
        <a:p>
          <a:endParaRPr lang="en-US"/>
        </a:p>
      </dgm:t>
    </dgm:pt>
    <dgm:pt modelId="{10E704E2-8ADF-4994-9F78-E15A1C7A2AAC}">
      <dgm:prSet phldrT="[Text]"/>
      <dgm:spPr>
        <a:solidFill>
          <a:schemeClr val="accent5"/>
        </a:solidFill>
      </dgm:spPr>
      <dgm:t>
        <a:bodyPr/>
        <a:lstStyle/>
        <a:p>
          <a:r>
            <a:rPr lang="en-US" dirty="0"/>
            <a:t>Note the Facts</a:t>
          </a:r>
        </a:p>
      </dgm:t>
    </dgm:pt>
    <dgm:pt modelId="{D9312E2E-D980-4997-A9E7-9563EEEB2193}" type="parTrans" cxnId="{E845101B-94EC-403D-A905-E3350E48648A}">
      <dgm:prSet/>
      <dgm:spPr/>
      <dgm:t>
        <a:bodyPr/>
        <a:lstStyle/>
        <a:p>
          <a:endParaRPr lang="en-US"/>
        </a:p>
      </dgm:t>
    </dgm:pt>
    <dgm:pt modelId="{55F8DA54-572C-4068-93D1-C3BD7669C7FF}" type="sibTrans" cxnId="{E845101B-94EC-403D-A905-E3350E48648A}">
      <dgm:prSet/>
      <dgm:spPr/>
      <dgm:t>
        <a:bodyPr/>
        <a:lstStyle/>
        <a:p>
          <a:endParaRPr lang="en-US"/>
        </a:p>
      </dgm:t>
    </dgm:pt>
    <dgm:pt modelId="{E1905DAD-91AC-430F-B89A-6FFD44FE2A8D}" type="pres">
      <dgm:prSet presAssocID="{CDA25D21-3C9F-42D4-A079-3B2609F835FF}" presName="Name0" presStyleCnt="0">
        <dgm:presLayoutVars>
          <dgm:dir/>
          <dgm:resizeHandles val="exact"/>
        </dgm:presLayoutVars>
      </dgm:prSet>
      <dgm:spPr/>
    </dgm:pt>
    <dgm:pt modelId="{610E1D6F-9348-4DC3-9B99-7474D99784A0}" type="pres">
      <dgm:prSet presAssocID="{6BC6BF53-3733-43D5-8A0F-71C54AB199FE}" presName="parTxOnly" presStyleLbl="node1" presStyleIdx="0" presStyleCnt="6" custLinFactNeighborX="-19966" custLinFactNeighborY="-1404">
        <dgm:presLayoutVars>
          <dgm:bulletEnabled val="1"/>
        </dgm:presLayoutVars>
      </dgm:prSet>
      <dgm:spPr/>
    </dgm:pt>
    <dgm:pt modelId="{BFA5114E-D06D-4AFA-99F1-DACF21069180}" type="pres">
      <dgm:prSet presAssocID="{37D7C08B-323C-4933-8F39-C7E87693F05A}" presName="parSpace" presStyleCnt="0"/>
      <dgm:spPr/>
    </dgm:pt>
    <dgm:pt modelId="{B7010CAD-EE80-42D4-8851-3FA43ABF94D2}" type="pres">
      <dgm:prSet presAssocID="{00B9C52B-2B58-4027-86CD-F1844A7E44D2}" presName="parTxOnly" presStyleLbl="node1" presStyleIdx="1" presStyleCnt="6">
        <dgm:presLayoutVars>
          <dgm:bulletEnabled val="1"/>
        </dgm:presLayoutVars>
      </dgm:prSet>
      <dgm:spPr/>
    </dgm:pt>
    <dgm:pt modelId="{B6B1BFAE-FE84-4649-8ADD-5C89FA92E1C1}" type="pres">
      <dgm:prSet presAssocID="{E3635AD9-6A3E-4BCF-8FE3-97B786048501}" presName="parSpace" presStyleCnt="0"/>
      <dgm:spPr/>
    </dgm:pt>
    <dgm:pt modelId="{BEB045D5-D0F7-46FE-BD9D-4F2245D76918}" type="pres">
      <dgm:prSet presAssocID="{E5512AF0-5F67-4E6C-8523-02A744B9229D}" presName="parTxOnly" presStyleLbl="node1" presStyleIdx="2" presStyleCnt="6">
        <dgm:presLayoutVars>
          <dgm:bulletEnabled val="1"/>
        </dgm:presLayoutVars>
      </dgm:prSet>
      <dgm:spPr/>
    </dgm:pt>
    <dgm:pt modelId="{29FED398-93C2-4CC5-9BEB-61DD37E7BB9B}" type="pres">
      <dgm:prSet presAssocID="{E8CE5F06-88A8-4691-8281-17974175B163}" presName="parSpace" presStyleCnt="0"/>
      <dgm:spPr/>
    </dgm:pt>
    <dgm:pt modelId="{D44AAC91-059C-4CE4-B2D8-73FC47167A13}" type="pres">
      <dgm:prSet presAssocID="{B3585A7D-D6C2-4E9F-A1EC-B188B78D5C96}" presName="parTxOnly" presStyleLbl="node1" presStyleIdx="3" presStyleCnt="6">
        <dgm:presLayoutVars>
          <dgm:bulletEnabled val="1"/>
        </dgm:presLayoutVars>
      </dgm:prSet>
      <dgm:spPr/>
    </dgm:pt>
    <dgm:pt modelId="{BD751A95-FC03-4DED-9FD8-DE346C310949}" type="pres">
      <dgm:prSet presAssocID="{B0A176D0-8FD9-4E0A-99BF-F61615F341F0}" presName="parSpace" presStyleCnt="0"/>
      <dgm:spPr/>
    </dgm:pt>
    <dgm:pt modelId="{41849881-D5B4-4D2D-8A44-E4BBF119B87C}" type="pres">
      <dgm:prSet presAssocID="{10E704E2-8ADF-4994-9F78-E15A1C7A2AAC}" presName="parTxOnly" presStyleLbl="node1" presStyleIdx="4" presStyleCnt="6">
        <dgm:presLayoutVars>
          <dgm:bulletEnabled val="1"/>
        </dgm:presLayoutVars>
      </dgm:prSet>
      <dgm:spPr/>
    </dgm:pt>
    <dgm:pt modelId="{88AD24DC-263E-4424-9E89-9D63D60B66A9}" type="pres">
      <dgm:prSet presAssocID="{55F8DA54-572C-4068-93D1-C3BD7669C7FF}" presName="parSpace" presStyleCnt="0"/>
      <dgm:spPr/>
    </dgm:pt>
    <dgm:pt modelId="{6C479995-EE88-4F43-8E52-B3F96A21414A}" type="pres">
      <dgm:prSet presAssocID="{CDA2336B-0F16-4BD1-A22B-396406D74349}" presName="parTxOnly" presStyleLbl="node1" presStyleIdx="5" presStyleCnt="6">
        <dgm:presLayoutVars>
          <dgm:bulletEnabled val="1"/>
        </dgm:presLayoutVars>
      </dgm:prSet>
      <dgm:spPr/>
    </dgm:pt>
  </dgm:ptLst>
  <dgm:cxnLst>
    <dgm:cxn modelId="{C891F101-DCEB-4DE6-8053-82A350159105}" type="presOf" srcId="{B3585A7D-D6C2-4E9F-A1EC-B188B78D5C96}" destId="{D44AAC91-059C-4CE4-B2D8-73FC47167A13}" srcOrd="0" destOrd="0" presId="urn:microsoft.com/office/officeart/2005/8/layout/hChevron3"/>
    <dgm:cxn modelId="{FC866005-8BCA-4E08-BE6D-620FD0C870AD}" type="presOf" srcId="{10E704E2-8ADF-4994-9F78-E15A1C7A2AAC}" destId="{41849881-D5B4-4D2D-8A44-E4BBF119B87C}" srcOrd="0" destOrd="0" presId="urn:microsoft.com/office/officeart/2005/8/layout/hChevron3"/>
    <dgm:cxn modelId="{C641240D-5E7D-470F-9E14-827D5256E282}" srcId="{CDA25D21-3C9F-42D4-A079-3B2609F835FF}" destId="{CDA2336B-0F16-4BD1-A22B-396406D74349}" srcOrd="5" destOrd="0" parTransId="{1E5701C0-BC30-438B-BFF8-3E12FA037335}" sibTransId="{310F381A-FCD3-41C2-B42A-0F5BFF160322}"/>
    <dgm:cxn modelId="{49B3880D-59D8-4C00-B819-FA5D78B94877}" type="presOf" srcId="{E5512AF0-5F67-4E6C-8523-02A744B9229D}" destId="{BEB045D5-D0F7-46FE-BD9D-4F2245D76918}" srcOrd="0" destOrd="0" presId="urn:microsoft.com/office/officeart/2005/8/layout/hChevron3"/>
    <dgm:cxn modelId="{E845101B-94EC-403D-A905-E3350E48648A}" srcId="{CDA25D21-3C9F-42D4-A079-3B2609F835FF}" destId="{10E704E2-8ADF-4994-9F78-E15A1C7A2AAC}" srcOrd="4" destOrd="0" parTransId="{D9312E2E-D980-4997-A9E7-9563EEEB2193}" sibTransId="{55F8DA54-572C-4068-93D1-C3BD7669C7FF}"/>
    <dgm:cxn modelId="{0DE5B441-732E-47D6-AE52-6463EFBA72B9}" srcId="{CDA25D21-3C9F-42D4-A079-3B2609F835FF}" destId="{00B9C52B-2B58-4027-86CD-F1844A7E44D2}" srcOrd="1" destOrd="0" parTransId="{FFF93B94-66A5-44F0-A588-CF20197ECCEA}" sibTransId="{E3635AD9-6A3E-4BCF-8FE3-97B786048501}"/>
    <dgm:cxn modelId="{FE105848-0FCC-4743-B59A-FC9C38D1A3A2}" type="presOf" srcId="{00B9C52B-2B58-4027-86CD-F1844A7E44D2}" destId="{B7010CAD-EE80-42D4-8851-3FA43ABF94D2}" srcOrd="0" destOrd="0" presId="urn:microsoft.com/office/officeart/2005/8/layout/hChevron3"/>
    <dgm:cxn modelId="{39FFC04A-6E87-4505-AC65-51652FA58E86}" type="presOf" srcId="{CDA25D21-3C9F-42D4-A079-3B2609F835FF}" destId="{E1905DAD-91AC-430F-B89A-6FFD44FE2A8D}" srcOrd="0" destOrd="0" presId="urn:microsoft.com/office/officeart/2005/8/layout/hChevron3"/>
    <dgm:cxn modelId="{49F4F44D-3983-416C-8F63-52D1DCBD2C8A}" type="presOf" srcId="{CDA2336B-0F16-4BD1-A22B-396406D74349}" destId="{6C479995-EE88-4F43-8E52-B3F96A21414A}" srcOrd="0" destOrd="0" presId="urn:microsoft.com/office/officeart/2005/8/layout/hChevron3"/>
    <dgm:cxn modelId="{82291D94-6BBB-43F0-B784-20761B3FF16A}" srcId="{CDA25D21-3C9F-42D4-A079-3B2609F835FF}" destId="{B3585A7D-D6C2-4E9F-A1EC-B188B78D5C96}" srcOrd="3" destOrd="0" parTransId="{81678A95-5791-4123-A0D1-37D31F0D5B19}" sibTransId="{B0A176D0-8FD9-4E0A-99BF-F61615F341F0}"/>
    <dgm:cxn modelId="{7C6AB995-FF09-47C7-B2C3-AB6A7139F437}" srcId="{CDA25D21-3C9F-42D4-A079-3B2609F835FF}" destId="{E5512AF0-5F67-4E6C-8523-02A744B9229D}" srcOrd="2" destOrd="0" parTransId="{0C71FD75-1E4E-454C-94F7-A202D3C59153}" sibTransId="{E8CE5F06-88A8-4691-8281-17974175B163}"/>
    <dgm:cxn modelId="{A66C77ED-CB95-4D23-81C8-AD2DA70337D4}" type="presOf" srcId="{6BC6BF53-3733-43D5-8A0F-71C54AB199FE}" destId="{610E1D6F-9348-4DC3-9B99-7474D99784A0}" srcOrd="0" destOrd="0" presId="urn:microsoft.com/office/officeart/2005/8/layout/hChevron3"/>
    <dgm:cxn modelId="{A716FDF6-FF3D-424F-975D-5B655C0DD106}" srcId="{CDA25D21-3C9F-42D4-A079-3B2609F835FF}" destId="{6BC6BF53-3733-43D5-8A0F-71C54AB199FE}" srcOrd="0" destOrd="0" parTransId="{EF22EF42-0597-4275-A796-34787FC0D469}" sibTransId="{37D7C08B-323C-4933-8F39-C7E87693F05A}"/>
    <dgm:cxn modelId="{FB2E942B-C12B-4C51-BCE3-7FB7EDF4E881}" type="presParOf" srcId="{E1905DAD-91AC-430F-B89A-6FFD44FE2A8D}" destId="{610E1D6F-9348-4DC3-9B99-7474D99784A0}" srcOrd="0" destOrd="0" presId="urn:microsoft.com/office/officeart/2005/8/layout/hChevron3"/>
    <dgm:cxn modelId="{74432CA7-5A0A-4513-91DD-701F48CE15D8}" type="presParOf" srcId="{E1905DAD-91AC-430F-B89A-6FFD44FE2A8D}" destId="{BFA5114E-D06D-4AFA-99F1-DACF21069180}" srcOrd="1" destOrd="0" presId="urn:microsoft.com/office/officeart/2005/8/layout/hChevron3"/>
    <dgm:cxn modelId="{84972B72-EE39-4047-98B2-3CE9D753E974}" type="presParOf" srcId="{E1905DAD-91AC-430F-B89A-6FFD44FE2A8D}" destId="{B7010CAD-EE80-42D4-8851-3FA43ABF94D2}" srcOrd="2" destOrd="0" presId="urn:microsoft.com/office/officeart/2005/8/layout/hChevron3"/>
    <dgm:cxn modelId="{22DB0A09-BBED-4D0D-96CB-022379C07F22}" type="presParOf" srcId="{E1905DAD-91AC-430F-B89A-6FFD44FE2A8D}" destId="{B6B1BFAE-FE84-4649-8ADD-5C89FA92E1C1}" srcOrd="3" destOrd="0" presId="urn:microsoft.com/office/officeart/2005/8/layout/hChevron3"/>
    <dgm:cxn modelId="{E2FC609A-636B-4D10-98E4-3FF2D182049D}" type="presParOf" srcId="{E1905DAD-91AC-430F-B89A-6FFD44FE2A8D}" destId="{BEB045D5-D0F7-46FE-BD9D-4F2245D76918}" srcOrd="4" destOrd="0" presId="urn:microsoft.com/office/officeart/2005/8/layout/hChevron3"/>
    <dgm:cxn modelId="{E2B3C2E9-24AF-46B0-97BC-67F343B8A875}" type="presParOf" srcId="{E1905DAD-91AC-430F-B89A-6FFD44FE2A8D}" destId="{29FED398-93C2-4CC5-9BEB-61DD37E7BB9B}" srcOrd="5" destOrd="0" presId="urn:microsoft.com/office/officeart/2005/8/layout/hChevron3"/>
    <dgm:cxn modelId="{5DB8CF77-8FE3-41B9-A831-CE5F70036D9A}" type="presParOf" srcId="{E1905DAD-91AC-430F-B89A-6FFD44FE2A8D}" destId="{D44AAC91-059C-4CE4-B2D8-73FC47167A13}" srcOrd="6" destOrd="0" presId="urn:microsoft.com/office/officeart/2005/8/layout/hChevron3"/>
    <dgm:cxn modelId="{33B38ED4-75A8-4440-A295-378024E734A7}" type="presParOf" srcId="{E1905DAD-91AC-430F-B89A-6FFD44FE2A8D}" destId="{BD751A95-FC03-4DED-9FD8-DE346C310949}" srcOrd="7" destOrd="0" presId="urn:microsoft.com/office/officeart/2005/8/layout/hChevron3"/>
    <dgm:cxn modelId="{40873F3D-4952-49C3-9EED-45564290A0BF}" type="presParOf" srcId="{E1905DAD-91AC-430F-B89A-6FFD44FE2A8D}" destId="{41849881-D5B4-4D2D-8A44-E4BBF119B87C}" srcOrd="8" destOrd="0" presId="urn:microsoft.com/office/officeart/2005/8/layout/hChevron3"/>
    <dgm:cxn modelId="{64C8A480-9B45-40BD-B466-C6C3E6497B48}" type="presParOf" srcId="{E1905DAD-91AC-430F-B89A-6FFD44FE2A8D}" destId="{88AD24DC-263E-4424-9E89-9D63D60B66A9}" srcOrd="9" destOrd="0" presId="urn:microsoft.com/office/officeart/2005/8/layout/hChevron3"/>
    <dgm:cxn modelId="{3CE0F154-89FF-479A-A0C2-77F5FFA8AF50}" type="presParOf" srcId="{E1905DAD-91AC-430F-B89A-6FFD44FE2A8D}" destId="{6C479995-EE88-4F43-8E52-B3F96A21414A}"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9F88C-EF35-40FA-8687-CAC7A4184AF8}">
      <dsp:nvSpPr>
        <dsp:cNvPr id="0" name=""/>
        <dsp:cNvSpPr/>
      </dsp:nvSpPr>
      <dsp:spPr>
        <a:xfrm>
          <a:off x="1638299" y="50799"/>
          <a:ext cx="2438400" cy="2438400"/>
        </a:xfrm>
        <a:prstGeom prst="ellipse">
          <a:avLst/>
        </a:prstGeom>
        <a:solidFill>
          <a:schemeClr val="accent1">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Light" panose="020F0302020204030204" pitchFamily="34" charset="0"/>
              <a:cs typeface="Calibri Light" panose="020F0302020204030204" pitchFamily="34" charset="0"/>
            </a:rPr>
            <a:t>Access</a:t>
          </a:r>
        </a:p>
      </dsp:txBody>
      <dsp:txXfrm>
        <a:off x="1963420" y="477519"/>
        <a:ext cx="1788160" cy="1097280"/>
      </dsp:txXfrm>
    </dsp:sp>
    <dsp:sp modelId="{9091DD17-E035-430D-BFE2-F0BD09FEF54D}">
      <dsp:nvSpPr>
        <dsp:cNvPr id="0" name=""/>
        <dsp:cNvSpPr/>
      </dsp:nvSpPr>
      <dsp:spPr>
        <a:xfrm>
          <a:off x="2518155" y="1574800"/>
          <a:ext cx="2438400" cy="2438400"/>
        </a:xfrm>
        <a:prstGeom prst="ellipse">
          <a:avLst/>
        </a:prstGeom>
        <a:solidFill>
          <a:schemeClr val="bg2">
            <a:lumMod val="75000"/>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Light" panose="020F0302020204030204" pitchFamily="34" charset="0"/>
              <a:cs typeface="Calibri Light" panose="020F0302020204030204" pitchFamily="34" charset="0"/>
            </a:rPr>
            <a:t>Control</a:t>
          </a:r>
        </a:p>
      </dsp:txBody>
      <dsp:txXfrm>
        <a:off x="3263900" y="2204720"/>
        <a:ext cx="1463040" cy="1341120"/>
      </dsp:txXfrm>
    </dsp:sp>
    <dsp:sp modelId="{56027416-65A4-4CF1-86AF-8DAEFB9F3B58}">
      <dsp:nvSpPr>
        <dsp:cNvPr id="0" name=""/>
        <dsp:cNvSpPr/>
      </dsp:nvSpPr>
      <dsp:spPr>
        <a:xfrm>
          <a:off x="758443" y="1574800"/>
          <a:ext cx="2438400" cy="2438400"/>
        </a:xfrm>
        <a:prstGeom prst="ellipse">
          <a:avLst/>
        </a:prstGeom>
        <a:solidFill>
          <a:schemeClr val="accent5">
            <a:lumMod val="75000"/>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Light" panose="020F0302020204030204" pitchFamily="34" charset="0"/>
              <a:cs typeface="Calibri Light" panose="020F0302020204030204" pitchFamily="34" charset="0"/>
            </a:rPr>
            <a:t>Privacy</a:t>
          </a:r>
        </a:p>
      </dsp:txBody>
      <dsp:txXfrm>
        <a:off x="988059" y="2204720"/>
        <a:ext cx="1463040" cy="1341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43BD4-F8CA-46F1-A26F-6032060E6C79}">
      <dsp:nvSpPr>
        <dsp:cNvPr id="0" name=""/>
        <dsp:cNvSpPr/>
      </dsp:nvSpPr>
      <dsp:spPr>
        <a:xfrm>
          <a:off x="30450" y="844953"/>
          <a:ext cx="496825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94E518-9E79-4087-8862-503BBA837426}">
      <dsp:nvSpPr>
        <dsp:cNvPr id="0" name=""/>
        <dsp:cNvSpPr/>
      </dsp:nvSpPr>
      <dsp:spPr>
        <a:xfrm>
          <a:off x="364236" y="82140"/>
          <a:ext cx="4250932" cy="1122612"/>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742" tIns="0" rIns="192742" bIns="0" numCol="1" spcCol="1270" anchor="ctr" anchorCtr="0">
          <a:noAutofit/>
        </a:bodyPr>
        <a:lstStyle/>
        <a:p>
          <a:pPr marL="0" lvl="0" indent="0" algn="ctr" defTabSz="889000">
            <a:lnSpc>
              <a:spcPct val="90000"/>
            </a:lnSpc>
            <a:spcBef>
              <a:spcPct val="0"/>
            </a:spcBef>
            <a:spcAft>
              <a:spcPct val="35000"/>
            </a:spcAft>
            <a:buNone/>
          </a:pPr>
          <a:r>
            <a:rPr lang="en-US" sz="2000" b="1" u="sng" kern="1200" dirty="0">
              <a:solidFill>
                <a:schemeClr val="bg1"/>
              </a:solidFill>
            </a:rPr>
            <a:t>17,000</a:t>
          </a:r>
          <a:r>
            <a:rPr lang="en-US" sz="2000" kern="1200" dirty="0">
              <a:solidFill>
                <a:schemeClr val="bg1"/>
              </a:solidFill>
            </a:rPr>
            <a:t> reported incidents between </a:t>
          </a:r>
          <a:br>
            <a:rPr lang="en-US" sz="2000" kern="1200" dirty="0">
              <a:solidFill>
                <a:schemeClr val="bg1"/>
              </a:solidFill>
            </a:rPr>
          </a:br>
          <a:r>
            <a:rPr lang="en-US" sz="2000" kern="1200" dirty="0">
              <a:solidFill>
                <a:schemeClr val="bg1"/>
              </a:solidFill>
            </a:rPr>
            <a:t>fall 2011 and spring 2015</a:t>
          </a:r>
        </a:p>
      </dsp:txBody>
      <dsp:txXfrm>
        <a:off x="419037" y="136941"/>
        <a:ext cx="4141330" cy="1013010"/>
      </dsp:txXfrm>
    </dsp:sp>
    <dsp:sp modelId="{B13EE556-5DB3-4592-9C18-9DAE3966C289}">
      <dsp:nvSpPr>
        <dsp:cNvPr id="0" name=""/>
        <dsp:cNvSpPr/>
      </dsp:nvSpPr>
      <dsp:spPr>
        <a:xfrm>
          <a:off x="0" y="2352206"/>
          <a:ext cx="496825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21F49-F915-436A-8E27-272988328498}">
      <dsp:nvSpPr>
        <dsp:cNvPr id="0" name=""/>
        <dsp:cNvSpPr/>
      </dsp:nvSpPr>
      <dsp:spPr>
        <a:xfrm>
          <a:off x="364236" y="1569073"/>
          <a:ext cx="4250932" cy="1122612"/>
        </a:xfrm>
        <a:prstGeom prst="round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742" tIns="0" rIns="192742"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For each incident involving an </a:t>
          </a:r>
          <a:br>
            <a:rPr lang="en-US" sz="2000" kern="1200" dirty="0">
              <a:solidFill>
                <a:schemeClr val="bg1"/>
              </a:solidFill>
            </a:rPr>
          </a:br>
          <a:r>
            <a:rPr lang="en-US" sz="2000" kern="1200" dirty="0">
              <a:solidFill>
                <a:schemeClr val="bg1"/>
              </a:solidFill>
            </a:rPr>
            <a:t>adult, </a:t>
          </a:r>
          <a:r>
            <a:rPr lang="en-US" sz="2000" b="1" u="sng" kern="1200" dirty="0">
              <a:solidFill>
                <a:schemeClr val="bg1"/>
              </a:solidFill>
            </a:rPr>
            <a:t>seven</a:t>
          </a:r>
          <a:r>
            <a:rPr lang="en-US" sz="2000" kern="1200" dirty="0">
              <a:solidFill>
                <a:schemeClr val="bg1"/>
              </a:solidFill>
            </a:rPr>
            <a:t> incidents of abuse </a:t>
          </a:r>
          <a:br>
            <a:rPr lang="en-US" sz="2000" kern="1200" dirty="0">
              <a:solidFill>
                <a:schemeClr val="bg1"/>
              </a:solidFill>
            </a:rPr>
          </a:br>
          <a:r>
            <a:rPr lang="en-US" sz="2000" kern="1200" dirty="0">
              <a:solidFill>
                <a:schemeClr val="bg1"/>
              </a:solidFill>
            </a:rPr>
            <a:t>by another student occur</a:t>
          </a:r>
        </a:p>
      </dsp:txBody>
      <dsp:txXfrm>
        <a:off x="419037" y="1623874"/>
        <a:ext cx="4141330" cy="1013010"/>
      </dsp:txXfrm>
    </dsp:sp>
    <dsp:sp modelId="{F4635161-5B0F-425C-9CCF-E26C03512793}">
      <dsp:nvSpPr>
        <dsp:cNvPr id="0" name=""/>
        <dsp:cNvSpPr/>
      </dsp:nvSpPr>
      <dsp:spPr>
        <a:xfrm>
          <a:off x="0" y="3839139"/>
          <a:ext cx="4968251" cy="57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74DAE8-7937-480A-9D54-45E13DF82D6B}">
      <dsp:nvSpPr>
        <dsp:cNvPr id="0" name=""/>
        <dsp:cNvSpPr/>
      </dsp:nvSpPr>
      <dsp:spPr>
        <a:xfrm>
          <a:off x="364236" y="3056006"/>
          <a:ext cx="4250932" cy="112261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742" tIns="0" rIns="192742" bIns="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bg1"/>
              </a:solidFill>
            </a:rPr>
            <a:t>Majority of incidents involve students </a:t>
          </a:r>
          <a:r>
            <a:rPr lang="en-US" sz="2000" b="1" u="sng" kern="1200" dirty="0">
              <a:solidFill>
                <a:schemeClr val="bg1"/>
              </a:solidFill>
            </a:rPr>
            <a:t>10 years or older</a:t>
          </a:r>
          <a:endParaRPr lang="en-US" sz="2000" u="sng" kern="1200" dirty="0">
            <a:solidFill>
              <a:schemeClr val="bg1"/>
            </a:solidFill>
          </a:endParaRPr>
        </a:p>
      </dsp:txBody>
      <dsp:txXfrm>
        <a:off x="419037" y="3110807"/>
        <a:ext cx="4141330" cy="1013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4AD0A-9139-405D-BF57-C898B0A238D5}">
      <dsp:nvSpPr>
        <dsp:cNvPr id="0" name=""/>
        <dsp:cNvSpPr/>
      </dsp:nvSpPr>
      <dsp:spPr>
        <a:xfrm rot="10800000">
          <a:off x="1051996" y="1817"/>
          <a:ext cx="3253572" cy="9299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082"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Inappropriate Behaviors</a:t>
          </a:r>
        </a:p>
      </dsp:txBody>
      <dsp:txXfrm rot="10800000">
        <a:off x="1284483" y="1817"/>
        <a:ext cx="3021085" cy="929950"/>
      </dsp:txXfrm>
    </dsp:sp>
    <dsp:sp modelId="{A14E65A3-DB48-43B2-B6CD-56815D5C5982}">
      <dsp:nvSpPr>
        <dsp:cNvPr id="0" name=""/>
        <dsp:cNvSpPr/>
      </dsp:nvSpPr>
      <dsp:spPr>
        <a:xfrm>
          <a:off x="587021" y="1817"/>
          <a:ext cx="929950" cy="9299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3F969F-3C61-4FD7-A7E7-00C3551F070E}">
      <dsp:nvSpPr>
        <dsp:cNvPr id="0" name=""/>
        <dsp:cNvSpPr/>
      </dsp:nvSpPr>
      <dsp:spPr>
        <a:xfrm rot="10800000">
          <a:off x="1051996" y="1209364"/>
          <a:ext cx="3253572" cy="9299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082"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Suspicions of Abuse</a:t>
          </a:r>
        </a:p>
      </dsp:txBody>
      <dsp:txXfrm rot="10800000">
        <a:off x="1284483" y="1209364"/>
        <a:ext cx="3021085" cy="929950"/>
      </dsp:txXfrm>
    </dsp:sp>
    <dsp:sp modelId="{795A5989-BF92-4220-944B-810D7D5D277B}">
      <dsp:nvSpPr>
        <dsp:cNvPr id="0" name=""/>
        <dsp:cNvSpPr/>
      </dsp:nvSpPr>
      <dsp:spPr>
        <a:xfrm>
          <a:off x="587021" y="1209364"/>
          <a:ext cx="929950" cy="9299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1D50B7-4C05-4BD8-8953-BC0A0BB51249}">
      <dsp:nvSpPr>
        <dsp:cNvPr id="0" name=""/>
        <dsp:cNvSpPr/>
      </dsp:nvSpPr>
      <dsp:spPr>
        <a:xfrm rot="10800000">
          <a:off x="1051996" y="2416912"/>
          <a:ext cx="3253572" cy="92995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0082" tIns="99060" rIns="184912" bIns="99060" numCol="1" spcCol="1270" anchor="ctr" anchorCtr="0">
          <a:noAutofit/>
        </a:bodyPr>
        <a:lstStyle/>
        <a:p>
          <a:pPr marL="0" lvl="0" indent="0" algn="ctr" defTabSz="1155700">
            <a:lnSpc>
              <a:spcPct val="90000"/>
            </a:lnSpc>
            <a:spcBef>
              <a:spcPct val="0"/>
            </a:spcBef>
            <a:spcAft>
              <a:spcPct val="35000"/>
            </a:spcAft>
            <a:buNone/>
          </a:pPr>
          <a:r>
            <a:rPr lang="en-US" sz="2600" kern="1200" dirty="0"/>
            <a:t>Youth-to-Youth Sexual Behavior</a:t>
          </a:r>
        </a:p>
      </dsp:txBody>
      <dsp:txXfrm rot="10800000">
        <a:off x="1284483" y="2416912"/>
        <a:ext cx="3021085" cy="929950"/>
      </dsp:txXfrm>
    </dsp:sp>
    <dsp:sp modelId="{3EAAA20B-5952-44FF-B612-EB85DEFE9A52}">
      <dsp:nvSpPr>
        <dsp:cNvPr id="0" name=""/>
        <dsp:cNvSpPr/>
      </dsp:nvSpPr>
      <dsp:spPr>
        <a:xfrm>
          <a:off x="587021" y="2416912"/>
          <a:ext cx="929950" cy="929950"/>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E1D6F-9348-4DC3-9B99-7474D99784A0}">
      <dsp:nvSpPr>
        <dsp:cNvPr id="0" name=""/>
        <dsp:cNvSpPr/>
      </dsp:nvSpPr>
      <dsp:spPr>
        <a:xfrm>
          <a:off x="0" y="2704853"/>
          <a:ext cx="2199720" cy="87988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Stay Calm</a:t>
          </a:r>
        </a:p>
      </dsp:txBody>
      <dsp:txXfrm>
        <a:off x="0" y="2704853"/>
        <a:ext cx="1979748" cy="879888"/>
      </dsp:txXfrm>
    </dsp:sp>
    <dsp:sp modelId="{B7010CAD-EE80-42D4-8851-3FA43ABF94D2}">
      <dsp:nvSpPr>
        <dsp:cNvPr id="0" name=""/>
        <dsp:cNvSpPr/>
      </dsp:nvSpPr>
      <dsp:spPr>
        <a:xfrm>
          <a:off x="1761118" y="2717207"/>
          <a:ext cx="2199720" cy="879888"/>
        </a:xfrm>
        <a:prstGeom prst="chevr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Listen</a:t>
          </a:r>
        </a:p>
      </dsp:txBody>
      <dsp:txXfrm>
        <a:off x="2201062" y="2717207"/>
        <a:ext cx="1319832" cy="879888"/>
      </dsp:txXfrm>
    </dsp:sp>
    <dsp:sp modelId="{BEB045D5-D0F7-46FE-BD9D-4F2245D76918}">
      <dsp:nvSpPr>
        <dsp:cNvPr id="0" name=""/>
        <dsp:cNvSpPr/>
      </dsp:nvSpPr>
      <dsp:spPr>
        <a:xfrm>
          <a:off x="3520894" y="2717207"/>
          <a:ext cx="2199720" cy="87988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Comfort</a:t>
          </a:r>
        </a:p>
      </dsp:txBody>
      <dsp:txXfrm>
        <a:off x="3960838" y="2717207"/>
        <a:ext cx="1319832" cy="879888"/>
      </dsp:txXfrm>
    </dsp:sp>
    <dsp:sp modelId="{D44AAC91-059C-4CE4-B2D8-73FC47167A13}">
      <dsp:nvSpPr>
        <dsp:cNvPr id="0" name=""/>
        <dsp:cNvSpPr/>
      </dsp:nvSpPr>
      <dsp:spPr>
        <a:xfrm>
          <a:off x="5280670" y="2717207"/>
          <a:ext cx="2199720" cy="879888"/>
        </a:xfrm>
        <a:prstGeom prst="chevr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Don’t Criticize</a:t>
          </a:r>
        </a:p>
      </dsp:txBody>
      <dsp:txXfrm>
        <a:off x="5720614" y="2717207"/>
        <a:ext cx="1319832" cy="879888"/>
      </dsp:txXfrm>
    </dsp:sp>
    <dsp:sp modelId="{41849881-D5B4-4D2D-8A44-E4BBF119B87C}">
      <dsp:nvSpPr>
        <dsp:cNvPr id="0" name=""/>
        <dsp:cNvSpPr/>
      </dsp:nvSpPr>
      <dsp:spPr>
        <a:xfrm>
          <a:off x="7040447" y="2717207"/>
          <a:ext cx="2199720" cy="879888"/>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Note the Facts</a:t>
          </a:r>
        </a:p>
      </dsp:txBody>
      <dsp:txXfrm>
        <a:off x="7480391" y="2717207"/>
        <a:ext cx="1319832" cy="879888"/>
      </dsp:txXfrm>
    </dsp:sp>
    <dsp:sp modelId="{6C479995-EE88-4F43-8E52-B3F96A21414A}">
      <dsp:nvSpPr>
        <dsp:cNvPr id="0" name=""/>
        <dsp:cNvSpPr/>
      </dsp:nvSpPr>
      <dsp:spPr>
        <a:xfrm>
          <a:off x="8800223" y="2717207"/>
          <a:ext cx="2199720" cy="879888"/>
        </a:xfrm>
        <a:prstGeom prst="chevr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Report</a:t>
          </a:r>
        </a:p>
      </dsp:txBody>
      <dsp:txXfrm>
        <a:off x="9240167" y="2717207"/>
        <a:ext cx="1319832" cy="87988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CBA1734-85B3-4D21-96AF-DD4503ACAC99}" type="datetimeFigureOut">
              <a:rPr lang="en-US" smtClean="0"/>
              <a:t>8/7/2018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39D131-2C4F-4544-B3C2-D64C2013DE0B}" type="slidenum">
              <a:rPr lang="en-US" smtClean="0"/>
              <a:t>‹#›</a:t>
            </a:fld>
            <a:endParaRPr lang="en-US"/>
          </a:p>
        </p:txBody>
      </p:sp>
    </p:spTree>
    <p:extLst>
      <p:ext uri="{BB962C8B-B14F-4D97-AF65-F5344CB8AC3E}">
        <p14:creationId xmlns:p14="http://schemas.microsoft.com/office/powerpoint/2010/main" val="2655268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1</a:t>
            </a:fld>
            <a:endParaRPr lang="en-US"/>
          </a:p>
        </p:txBody>
      </p:sp>
    </p:spTree>
    <p:extLst>
      <p:ext uri="{BB962C8B-B14F-4D97-AF65-F5344CB8AC3E}">
        <p14:creationId xmlns:p14="http://schemas.microsoft.com/office/powerpoint/2010/main" val="955944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And lastly offenders need control. </a:t>
            </a:r>
            <a:r>
              <a:rPr lang="en-US" b="1" dirty="0"/>
              <a:t>In order to gain that control, offenders must be patient and groom their victims. </a:t>
            </a:r>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633008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r>
              <a:rPr lang="en-US" dirty="0"/>
              <a:t>So to continue that conversation, these are some of the behaviors that we frequently see in adult offenders. Just keep in mind that we are looking for clusters of these behaviors. Just because someone does 1 of these, does not mean they are an offender. We are looking for someone who is doing many of these behaviors. and doesn’t stop regardless of being called out on that behavior. </a:t>
            </a:r>
          </a:p>
        </p:txBody>
      </p:sp>
      <p:sp>
        <p:nvSpPr>
          <p:cNvPr id="4" name="Slide Number Placeholder 3"/>
          <p:cNvSpPr>
            <a:spLocks noGrp="1"/>
          </p:cNvSpPr>
          <p:nvPr>
            <p:ph type="sldNum" sz="quarter" idx="10"/>
          </p:nvPr>
        </p:nvSpPr>
        <p:spPr/>
        <p:txBody>
          <a:bodyPr/>
          <a:lstStyle/>
          <a:p>
            <a:fld id="{55C27788-262F-49AD-A3EF-936941CA827E}" type="slidenum">
              <a:rPr lang="en-US" smtClean="0"/>
              <a:t>12</a:t>
            </a:fld>
            <a:endParaRPr lang="en-US" dirty="0"/>
          </a:p>
        </p:txBody>
      </p:sp>
    </p:spTree>
    <p:extLst>
      <p:ext uri="{BB962C8B-B14F-4D97-AF65-F5344CB8AC3E}">
        <p14:creationId xmlns:p14="http://schemas.microsoft.com/office/powerpoint/2010/main" val="3941192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27788-262F-49AD-A3EF-936941CA827E}" type="slidenum">
              <a:rPr lang="en-US" smtClean="0"/>
              <a:t>14</a:t>
            </a:fld>
            <a:endParaRPr lang="en-US" dirty="0"/>
          </a:p>
        </p:txBody>
      </p:sp>
    </p:spTree>
    <p:extLst>
      <p:ext uri="{BB962C8B-B14F-4D97-AF65-F5344CB8AC3E}">
        <p14:creationId xmlns:p14="http://schemas.microsoft.com/office/powerpoint/2010/main" val="1563719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r>
              <a:rPr lang="en-US" dirty="0"/>
              <a:t>Switch gears and talk about false allegations. </a:t>
            </a:r>
            <a:r>
              <a:rPr lang="en-US" b="1" dirty="0"/>
              <a:t>As we are talking about this, consider those warning signs and red-flag behaviors in connection with adult offenders. Avoiding these behaviors, or even the appearance of these behaviors, will be an important step in avoiding a false allegation.</a:t>
            </a:r>
          </a:p>
        </p:txBody>
      </p:sp>
      <p:sp>
        <p:nvSpPr>
          <p:cNvPr id="4" name="Slide Number Placeholder 3"/>
          <p:cNvSpPr>
            <a:spLocks noGrp="1"/>
          </p:cNvSpPr>
          <p:nvPr>
            <p:ph type="sldNum" sz="quarter" idx="10"/>
          </p:nvPr>
        </p:nvSpPr>
        <p:spPr/>
        <p:txBody>
          <a:bodyPr/>
          <a:lstStyle/>
          <a:p>
            <a:fld id="{8AEF59E7-9E17-4D3C-B394-32A9F5333F76}" type="slidenum">
              <a:rPr lang="en-US" smtClean="0"/>
              <a:t>15</a:t>
            </a:fld>
            <a:endParaRPr lang="en-US"/>
          </a:p>
        </p:txBody>
      </p:sp>
    </p:spTree>
    <p:extLst>
      <p:ext uri="{BB962C8B-B14F-4D97-AF65-F5344CB8AC3E}">
        <p14:creationId xmlns:p14="http://schemas.microsoft.com/office/powerpoint/2010/main" val="2555993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a:t>Praesidium Guardian Certification Training</a:t>
            </a:r>
          </a:p>
        </p:txBody>
      </p:sp>
      <p:sp>
        <p:nvSpPr>
          <p:cNvPr id="5" name="Slide Number Placeholder 4"/>
          <p:cNvSpPr>
            <a:spLocks noGrp="1"/>
          </p:cNvSpPr>
          <p:nvPr>
            <p:ph type="sldNum" sz="quarter" idx="11"/>
          </p:nvPr>
        </p:nvSpPr>
        <p:spPr/>
        <p:txBody>
          <a:bodyPr/>
          <a:lstStyle/>
          <a:p>
            <a:fld id="{CA5B01EE-FD6C-45BC-958E-7D286A5CDE38}" type="slidenum">
              <a:rPr lang="en-US" smtClean="0"/>
              <a:t>16</a:t>
            </a:fld>
            <a:endParaRPr lang="en-US" dirty="0"/>
          </a:p>
        </p:txBody>
      </p:sp>
    </p:spTree>
    <p:extLst>
      <p:ext uri="{BB962C8B-B14F-4D97-AF65-F5344CB8AC3E}">
        <p14:creationId xmlns:p14="http://schemas.microsoft.com/office/powerpoint/2010/main" val="1069855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r>
              <a:rPr lang="en-US" sz="900" dirty="0"/>
              <a:t>Many individuals are rightfully worried about false allegations. They can ruin your career, your reputation, and cause you to never want to work with youth again. I want to point out though that only 3-8% of allegations of abuse made by youth are unfounded. With that being said, all allegations should be taken seriously and properly investigated. On this slide, you will see simple practical and effective ways to protect yourself from false allegations. </a:t>
            </a:r>
          </a:p>
          <a:p>
            <a:endParaRPr lang="en-US" sz="900" dirty="0"/>
          </a:p>
          <a:p>
            <a:r>
              <a:rPr lang="en-US" sz="900" b="1" dirty="0"/>
              <a:t>I want to give you a few seconds to review this list, if you haven’t already, and think about what Chris could’ve done in this scenario I’m about to read to you. </a:t>
            </a:r>
          </a:p>
        </p:txBody>
      </p:sp>
      <p:sp>
        <p:nvSpPr>
          <p:cNvPr id="4" name="Slide Number Placeholder 3"/>
          <p:cNvSpPr>
            <a:spLocks noGrp="1"/>
          </p:cNvSpPr>
          <p:nvPr>
            <p:ph type="sldNum" sz="quarter" idx="10"/>
          </p:nvPr>
        </p:nvSpPr>
        <p:spPr/>
        <p:txBody>
          <a:bodyPr/>
          <a:lstStyle/>
          <a:p>
            <a:fld id="{55C27788-262F-49AD-A3EF-936941CA827E}" type="slidenum">
              <a:rPr lang="en-US" smtClean="0"/>
              <a:t>17</a:t>
            </a:fld>
            <a:endParaRPr lang="en-US"/>
          </a:p>
        </p:txBody>
      </p:sp>
    </p:spTree>
    <p:extLst>
      <p:ext uri="{BB962C8B-B14F-4D97-AF65-F5344CB8AC3E}">
        <p14:creationId xmlns:p14="http://schemas.microsoft.com/office/powerpoint/2010/main" val="1282411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18</a:t>
            </a:fld>
            <a:endParaRPr lang="en-US"/>
          </a:p>
        </p:txBody>
      </p:sp>
    </p:spTree>
    <p:extLst>
      <p:ext uri="{BB962C8B-B14F-4D97-AF65-F5344CB8AC3E}">
        <p14:creationId xmlns:p14="http://schemas.microsoft.com/office/powerpoint/2010/main" val="959851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9D131-2C4F-4544-B3C2-D64C2013DE0B}" type="slidenum">
              <a:rPr lang="en-US" smtClean="0"/>
              <a:t>19</a:t>
            </a:fld>
            <a:endParaRPr lang="en-US"/>
          </a:p>
        </p:txBody>
      </p:sp>
    </p:spTree>
    <p:extLst>
      <p:ext uri="{BB962C8B-B14F-4D97-AF65-F5344CB8AC3E}">
        <p14:creationId xmlns:p14="http://schemas.microsoft.com/office/powerpoint/2010/main" val="34929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0188" y="465138"/>
            <a:ext cx="3646487" cy="20526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27788-262F-49AD-A3EF-936941CA827E}" type="slidenum">
              <a:rPr lang="en-US" smtClean="0"/>
              <a:t>20</a:t>
            </a:fld>
            <a:endParaRPr lang="en-US" dirty="0"/>
          </a:p>
        </p:txBody>
      </p:sp>
    </p:spTree>
    <p:extLst>
      <p:ext uri="{BB962C8B-B14F-4D97-AF65-F5344CB8AC3E}">
        <p14:creationId xmlns:p14="http://schemas.microsoft.com/office/powerpoint/2010/main" val="2981443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A0F772-4F6D-4043-A00C-66681A32D478}" type="slidenum">
              <a:rPr lang="en-US" smtClean="0"/>
              <a:t>21</a:t>
            </a:fld>
            <a:endParaRPr lang="en-US"/>
          </a:p>
        </p:txBody>
      </p:sp>
    </p:spTree>
    <p:extLst>
      <p:ext uri="{BB962C8B-B14F-4D97-AF65-F5344CB8AC3E}">
        <p14:creationId xmlns:p14="http://schemas.microsoft.com/office/powerpoint/2010/main" val="3284902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2</a:t>
            </a:fld>
            <a:endParaRPr lang="en-US"/>
          </a:p>
        </p:txBody>
      </p:sp>
    </p:spTree>
    <p:extLst>
      <p:ext uri="{BB962C8B-B14F-4D97-AF65-F5344CB8AC3E}">
        <p14:creationId xmlns:p14="http://schemas.microsoft.com/office/powerpoint/2010/main" val="2181148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Header Placeholder 3"/>
          <p:cNvSpPr>
            <a:spLocks noGrp="1"/>
          </p:cNvSpPr>
          <p:nvPr>
            <p:ph type="hdr" sz="quarter" idx="10"/>
          </p:nvPr>
        </p:nvSpPr>
        <p:spPr/>
        <p:txBody>
          <a:bodyPr/>
          <a:lstStyle/>
          <a:p>
            <a:r>
              <a:rPr lang="en-US" dirty="0"/>
              <a:t>Praesidium Guardian Certification Training</a:t>
            </a:r>
          </a:p>
        </p:txBody>
      </p:sp>
      <p:sp>
        <p:nvSpPr>
          <p:cNvPr id="5" name="Slide Number Placeholder 4"/>
          <p:cNvSpPr>
            <a:spLocks noGrp="1"/>
          </p:cNvSpPr>
          <p:nvPr>
            <p:ph type="sldNum" sz="quarter" idx="11"/>
          </p:nvPr>
        </p:nvSpPr>
        <p:spPr/>
        <p:txBody>
          <a:bodyPr/>
          <a:lstStyle/>
          <a:p>
            <a:fld id="{CA5B01EE-FD6C-45BC-958E-7D286A5CDE38}" type="slidenum">
              <a:rPr lang="en-US" smtClean="0"/>
              <a:t>22</a:t>
            </a:fld>
            <a:endParaRPr lang="en-US" dirty="0"/>
          </a:p>
        </p:txBody>
      </p:sp>
    </p:spTree>
    <p:extLst>
      <p:ext uri="{BB962C8B-B14F-4D97-AF65-F5344CB8AC3E}">
        <p14:creationId xmlns:p14="http://schemas.microsoft.com/office/powerpoint/2010/main" val="2998617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23</a:t>
            </a:fld>
            <a:endParaRPr lang="en-US"/>
          </a:p>
        </p:txBody>
      </p:sp>
    </p:spTree>
    <p:extLst>
      <p:ext uri="{BB962C8B-B14F-4D97-AF65-F5344CB8AC3E}">
        <p14:creationId xmlns:p14="http://schemas.microsoft.com/office/powerpoint/2010/main" val="39917311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55C27788-262F-49AD-A3EF-936941CA827E}" type="slidenum">
              <a:rPr lang="en-US" smtClean="0"/>
              <a:t>24</a:t>
            </a:fld>
            <a:endParaRPr lang="en-US"/>
          </a:p>
        </p:txBody>
      </p:sp>
    </p:spTree>
    <p:extLst>
      <p:ext uri="{BB962C8B-B14F-4D97-AF65-F5344CB8AC3E}">
        <p14:creationId xmlns:p14="http://schemas.microsoft.com/office/powerpoint/2010/main" val="1416475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27</a:t>
            </a:fld>
            <a:endParaRPr lang="en-US"/>
          </a:p>
        </p:txBody>
      </p:sp>
    </p:spTree>
    <p:extLst>
      <p:ext uri="{BB962C8B-B14F-4D97-AF65-F5344CB8AC3E}">
        <p14:creationId xmlns:p14="http://schemas.microsoft.com/office/powerpoint/2010/main" val="1242487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9D131-2C4F-4544-B3C2-D64C2013DE0B}" type="slidenum">
              <a:rPr lang="en-US" smtClean="0"/>
              <a:t>28</a:t>
            </a:fld>
            <a:endParaRPr lang="en-US"/>
          </a:p>
        </p:txBody>
      </p:sp>
    </p:spTree>
    <p:extLst>
      <p:ext uri="{BB962C8B-B14F-4D97-AF65-F5344CB8AC3E}">
        <p14:creationId xmlns:p14="http://schemas.microsoft.com/office/powerpoint/2010/main" val="3054513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9D131-2C4F-4544-B3C2-D64C2013DE0B}" type="slidenum">
              <a:rPr lang="en-US" smtClean="0"/>
              <a:t>29</a:t>
            </a:fld>
            <a:endParaRPr lang="en-US"/>
          </a:p>
        </p:txBody>
      </p:sp>
    </p:spTree>
    <p:extLst>
      <p:ext uri="{BB962C8B-B14F-4D97-AF65-F5344CB8AC3E}">
        <p14:creationId xmlns:p14="http://schemas.microsoft.com/office/powerpoint/2010/main" val="2074062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r>
              <a:rPr lang="en-US" dirty="0"/>
              <a:t>I know it can be uncomfortable to report a policy violation or inappropriate behavior, especially if it’s a colleague. But we certainly do not want to sit back and wait to see if the situation gets any worse. We could be endangering the youth in this way. 9 times out of 10, you will not see an offender in the act of abuse. You also don’t know what others around you have seen. </a:t>
            </a:r>
          </a:p>
          <a:p>
            <a:endParaRPr lang="en-US" dirty="0"/>
          </a:p>
          <a:p>
            <a:r>
              <a:rPr lang="en-US" dirty="0"/>
              <a:t>Scale of 1-10, 10 being the most alarming</a:t>
            </a:r>
          </a:p>
        </p:txBody>
      </p:sp>
      <p:sp>
        <p:nvSpPr>
          <p:cNvPr id="4" name="Slide Number Placeholder 3"/>
          <p:cNvSpPr>
            <a:spLocks noGrp="1"/>
          </p:cNvSpPr>
          <p:nvPr>
            <p:ph type="sldNum" sz="quarter" idx="10"/>
          </p:nvPr>
        </p:nvSpPr>
        <p:spPr/>
        <p:txBody>
          <a:bodyPr/>
          <a:lstStyle/>
          <a:p>
            <a:fld id="{8AEF59E7-9E17-4D3C-B394-32A9F5333F76}" type="slidenum">
              <a:rPr lang="en-US" smtClean="0"/>
              <a:t>30</a:t>
            </a:fld>
            <a:endParaRPr lang="en-US"/>
          </a:p>
        </p:txBody>
      </p:sp>
    </p:spTree>
    <p:extLst>
      <p:ext uri="{BB962C8B-B14F-4D97-AF65-F5344CB8AC3E}">
        <p14:creationId xmlns:p14="http://schemas.microsoft.com/office/powerpoint/2010/main" val="907984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31</a:t>
            </a:fld>
            <a:endParaRPr lang="en-US"/>
          </a:p>
        </p:txBody>
      </p:sp>
    </p:spTree>
    <p:extLst>
      <p:ext uri="{BB962C8B-B14F-4D97-AF65-F5344CB8AC3E}">
        <p14:creationId xmlns:p14="http://schemas.microsoft.com/office/powerpoint/2010/main" val="871846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32</a:t>
            </a:fld>
            <a:endParaRPr lang="en-US"/>
          </a:p>
        </p:txBody>
      </p:sp>
    </p:spTree>
    <p:extLst>
      <p:ext uri="{BB962C8B-B14F-4D97-AF65-F5344CB8AC3E}">
        <p14:creationId xmlns:p14="http://schemas.microsoft.com/office/powerpoint/2010/main" val="4228413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My First Template</a:t>
            </a:r>
          </a:p>
        </p:txBody>
      </p:sp>
    </p:spTree>
    <p:extLst>
      <p:ext uri="{BB962C8B-B14F-4D97-AF65-F5344CB8AC3E}">
        <p14:creationId xmlns:p14="http://schemas.microsoft.com/office/powerpoint/2010/main" val="16818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27788-262F-49AD-A3EF-936941CA827E}" type="slidenum">
              <a:rPr lang="en-US" smtClean="0"/>
              <a:t>3</a:t>
            </a:fld>
            <a:endParaRPr lang="en-US" dirty="0"/>
          </a:p>
        </p:txBody>
      </p:sp>
    </p:spTree>
    <p:extLst>
      <p:ext uri="{BB962C8B-B14F-4D97-AF65-F5344CB8AC3E}">
        <p14:creationId xmlns:p14="http://schemas.microsoft.com/office/powerpoint/2010/main" val="1723871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3050" y="473075"/>
            <a:ext cx="3708400" cy="2085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C27788-262F-49AD-A3EF-936941CA827E}" type="slidenum">
              <a:rPr lang="en-US" smtClean="0"/>
              <a:t>35</a:t>
            </a:fld>
            <a:endParaRPr lang="en-US" dirty="0"/>
          </a:p>
        </p:txBody>
      </p:sp>
    </p:spTree>
    <p:extLst>
      <p:ext uri="{BB962C8B-B14F-4D97-AF65-F5344CB8AC3E}">
        <p14:creationId xmlns:p14="http://schemas.microsoft.com/office/powerpoint/2010/main" val="1335133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39D131-2C4F-4544-B3C2-D64C2013DE0B}" type="slidenum">
              <a:rPr lang="en-US" smtClean="0"/>
              <a:t>36</a:t>
            </a:fld>
            <a:endParaRPr lang="en-US"/>
          </a:p>
        </p:txBody>
      </p:sp>
    </p:spTree>
    <p:extLst>
      <p:ext uri="{BB962C8B-B14F-4D97-AF65-F5344CB8AC3E}">
        <p14:creationId xmlns:p14="http://schemas.microsoft.com/office/powerpoint/2010/main" val="96793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41846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6</a:t>
            </a:fld>
            <a:endParaRPr lang="en-US"/>
          </a:p>
        </p:txBody>
      </p:sp>
    </p:spTree>
    <p:extLst>
      <p:ext uri="{BB962C8B-B14F-4D97-AF65-F5344CB8AC3E}">
        <p14:creationId xmlns:p14="http://schemas.microsoft.com/office/powerpoint/2010/main" val="3158081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 say the word ‘abuse’ – what might that include? </a:t>
            </a:r>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62354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0888" y="1182688"/>
            <a:ext cx="5676900" cy="3194050"/>
          </a:xfrm>
        </p:spPr>
      </p:sp>
      <p:sp>
        <p:nvSpPr>
          <p:cNvPr id="3" name="Notes Placeholder 2"/>
          <p:cNvSpPr>
            <a:spLocks noGrp="1"/>
          </p:cNvSpPr>
          <p:nvPr>
            <p:ph type="body" idx="1"/>
          </p:nvPr>
        </p:nvSpPr>
        <p:spPr/>
        <p:txBody>
          <a:bodyPr/>
          <a:lstStyle/>
          <a:p>
            <a:r>
              <a:rPr lang="en-US" dirty="0"/>
              <a:t>But we want to begin with Adult to youth abuse. This section is where we are going to look at </a:t>
            </a:r>
            <a:r>
              <a:rPr lang="en-US" b="1" dirty="0"/>
              <a:t>who offenders are and how they operate.</a:t>
            </a:r>
            <a:r>
              <a:rPr lang="en-US" b="0" dirty="0"/>
              <a:t> We don’t present this information to you so that you can diagnose who is an offender and what type, but rather to demonstrate how abuse can take place.</a:t>
            </a:r>
            <a:endParaRPr lang="en-US" dirty="0"/>
          </a:p>
        </p:txBody>
      </p:sp>
      <p:sp>
        <p:nvSpPr>
          <p:cNvPr id="4" name="Slide Number Placeholder 3"/>
          <p:cNvSpPr>
            <a:spLocks noGrp="1"/>
          </p:cNvSpPr>
          <p:nvPr>
            <p:ph type="sldNum" sz="quarter" idx="10"/>
          </p:nvPr>
        </p:nvSpPr>
        <p:spPr/>
        <p:txBody>
          <a:bodyPr/>
          <a:lstStyle/>
          <a:p>
            <a:fld id="{8AEF59E7-9E17-4D3C-B394-32A9F5333F76}" type="slidenum">
              <a:rPr lang="en-US" smtClean="0"/>
              <a:t>8</a:t>
            </a:fld>
            <a:endParaRPr lang="en-US"/>
          </a:p>
        </p:txBody>
      </p:sp>
    </p:spTree>
    <p:extLst>
      <p:ext uri="{BB962C8B-B14F-4D97-AF65-F5344CB8AC3E}">
        <p14:creationId xmlns:p14="http://schemas.microsoft.com/office/powerpoint/2010/main" val="224804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070360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193516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59523"/>
            <a:ext cx="9144000" cy="1896403"/>
          </a:xfrm>
        </p:spPr>
        <p:txBody>
          <a:bodyPr anchor="b">
            <a:normAutofit/>
          </a:bodyPr>
          <a:lstStyle>
            <a:lvl1pPr algn="ctr">
              <a:defRPr sz="48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Subtitle 2"/>
          <p:cNvSpPr>
            <a:spLocks noGrp="1"/>
          </p:cNvSpPr>
          <p:nvPr>
            <p:ph type="subTitle" idx="1"/>
          </p:nvPr>
        </p:nvSpPr>
        <p:spPr>
          <a:xfrm>
            <a:off x="1524000" y="3710354"/>
            <a:ext cx="9144000" cy="1547446"/>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EEA4E31-1EF4-4E29-834F-3FB38508FEA8}" type="datetimeFigureOut">
              <a:rPr lang="en-US" smtClean="0"/>
              <a:t>8/7/2018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07F8B-06B5-4F83-8EA1-295F73483E86}" type="slidenum">
              <a:rPr lang="en-US" smtClean="0"/>
              <a:t>‹#›</a:t>
            </a:fld>
            <a:endParaRPr lang="en-US"/>
          </a:p>
        </p:txBody>
      </p:sp>
      <p:sp>
        <p:nvSpPr>
          <p:cNvPr id="10" name="Rectangle 9"/>
          <p:cNvSpPr/>
          <p:nvPr userDrawn="1"/>
        </p:nvSpPr>
        <p:spPr bwMode="auto">
          <a:xfrm rot="16200000" flipV="1">
            <a:off x="6073140" y="1639485"/>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3018075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7169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7" name="Rectangle 6"/>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10" name="Rectangle 9"/>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One Left Picture">
    <p:spTree>
      <p:nvGrpSpPr>
        <p:cNvPr id="1" name=""/>
        <p:cNvGrpSpPr/>
        <p:nvPr/>
      </p:nvGrpSpPr>
      <p:grpSpPr>
        <a:xfrm>
          <a:off x="0" y="0"/>
          <a:ext cx="0" cy="0"/>
          <a:chOff x="0" y="0"/>
          <a:chExt cx="0" cy="0"/>
        </a:xfrm>
      </p:grpSpPr>
      <p:sp>
        <p:nvSpPr>
          <p:cNvPr id="14" name="Picture Placeholder 6"/>
          <p:cNvSpPr>
            <a:spLocks noGrp="1"/>
          </p:cNvSpPr>
          <p:nvPr>
            <p:ph type="pic" sz="quarter" idx="10" hasCustomPrompt="1"/>
          </p:nvPr>
        </p:nvSpPr>
        <p:spPr>
          <a:xfrm>
            <a:off x="0" y="0"/>
            <a:ext cx="5942381" cy="6361471"/>
          </a:xfrm>
          <a:prstGeom prst="rect">
            <a:avLst/>
          </a:prstGeom>
          <a:solidFill>
            <a:schemeClr val="bg1">
              <a:lumMod val="95000"/>
            </a:schemeClr>
          </a:solidFill>
        </p:spPr>
        <p:txBody>
          <a:bodyPr anchor="t"/>
          <a:lstStyle>
            <a:lvl1pPr algn="ctr">
              <a:buNone/>
              <a:defRPr sz="1200" baseline="0">
                <a:solidFill>
                  <a:schemeClr val="tx1">
                    <a:lumMod val="75000"/>
                    <a:lumOff val="25000"/>
                  </a:schemeClr>
                </a:solidFill>
              </a:defRPr>
            </a:lvl1pPr>
          </a:lstStyle>
          <a:p>
            <a:r>
              <a:rPr lang="en-US" dirty="0"/>
              <a:t>Click to insert your image here !</a:t>
            </a:r>
          </a:p>
        </p:txBody>
      </p:sp>
    </p:spTree>
    <p:extLst>
      <p:ext uri="{BB962C8B-B14F-4D97-AF65-F5344CB8AC3E}">
        <p14:creationId xmlns:p14="http://schemas.microsoft.com/office/powerpoint/2010/main" val="376481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615763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333676" y="699654"/>
            <a:ext cx="11524648" cy="471365"/>
          </a:xfrm>
          <a:prstGeom prst="rect">
            <a:avLst/>
          </a:prstGeom>
        </p:spPr>
        <p:txBody>
          <a:bodyPr wrap="none" lIns="0" tIns="0" rIns="0" bIns="0" anchor="ctr">
            <a:noAutofit/>
          </a:bodyPr>
          <a:lstStyle>
            <a:lvl1pPr algn="ctr">
              <a:defRPr sz="4000" b="1" baseline="0">
                <a:solidFill>
                  <a:schemeClr val="bg1">
                    <a:lumMod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333676" y="1367457"/>
            <a:ext cx="11524647" cy="267661"/>
          </a:xfrm>
          <a:prstGeom prst="rect">
            <a:avLst/>
          </a:prstGeom>
        </p:spPr>
        <p:txBody>
          <a:bodyPr wrap="square" lIns="0" tIns="0" rIns="0" bIns="0" anchor="ctr">
            <a:noAutofit/>
          </a:bodyPr>
          <a:lstStyle>
            <a:lvl1pPr marL="0" indent="0" algn="ctr">
              <a:buNone/>
              <a:defRPr sz="1600" b="1" i="0" baseline="0">
                <a:solidFill>
                  <a:schemeClr val="bg1">
                    <a:lumMod val="50000"/>
                  </a:schemeClr>
                </a:solidFill>
                <a:latin typeface="+mn-lt"/>
              </a:defRPr>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dirty="0"/>
              <a:t>Subtext Goes Here</a:t>
            </a:r>
          </a:p>
        </p:txBody>
      </p:sp>
      <p:sp>
        <p:nvSpPr>
          <p:cNvPr id="4" name="Rectangle 3"/>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2593003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am01">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1" y="3"/>
            <a:ext cx="12192000" cy="3966663"/>
          </a:xfrm>
          <a:prstGeom prst="downArrowCallout">
            <a:avLst>
              <a:gd name="adj1" fmla="val 35178"/>
              <a:gd name="adj2" fmla="val 13059"/>
              <a:gd name="adj3" fmla="val 7566"/>
              <a:gd name="adj4" fmla="val 92434"/>
            </a:avLst>
          </a:prstGeom>
          <a:solidFill>
            <a:schemeClr val="bg1">
              <a:lumMod val="95000"/>
            </a:schemeClr>
          </a:solidFill>
          <a:ln>
            <a:noFill/>
          </a:ln>
        </p:spPr>
        <p:txBody>
          <a:bodyPr bIns="457200" anchor="b"/>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4955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EA4E31-1EF4-4E29-834F-3FB38508FEA8}" type="datetimeFigureOut">
              <a:rPr lang="en-US" smtClean="0"/>
              <a:t>8/7/2018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107F8B-06B5-4F83-8EA1-295F73483E86}" type="slidenum">
              <a:rPr lang="en-US" smtClean="0"/>
              <a:t>‹#›</a:t>
            </a:fld>
            <a:endParaRPr lang="en-US"/>
          </a:p>
        </p:txBody>
      </p:sp>
      <p:graphicFrame>
        <p:nvGraphicFramePr>
          <p:cNvPr id="6" name="TPChart" hidden="1"/>
          <p:cNvGraphicFramePr/>
          <p:nvPr userDrawn="1">
            <p:extLst>
              <p:ext uri="{D42A27DB-BD31-4B8C-83A1-F6EECF244321}">
                <p14:modId xmlns:p14="http://schemas.microsoft.com/office/powerpoint/2010/main" val="2311918946"/>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70369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117600" y="5995267"/>
            <a:ext cx="1117600" cy="830982"/>
          </a:xfrm>
          <a:prstGeom prst="rect">
            <a:avLst/>
          </a:prstGeom>
          <a:noFill/>
          <a:ln>
            <a:noFill/>
          </a:ln>
        </p:spPr>
        <p:txBody>
          <a:bodyPr vert="horz" lIns="91440" tIns="45720" rIns="91440" bIns="45720" rtlCol="0" anchor="ctr"/>
          <a:lstStyle>
            <a:lvl1pPr algn="ctr">
              <a:defRPr sz="2200" b="0">
                <a:ln>
                  <a:solidFill>
                    <a:schemeClr val="bg1"/>
                  </a:solidFill>
                </a:ln>
                <a:solidFill>
                  <a:schemeClr val="bg1"/>
                </a:solidFill>
              </a:defRPr>
            </a:lvl1pPr>
          </a:lstStyle>
          <a:p>
            <a:fld id="{144A0EBB-54F6-4A40-B231-0605C6F74553}" type="slidenum">
              <a:rPr lang="en-US" smtClean="0"/>
              <a:pPr/>
              <a:t>‹#›</a:t>
            </a:fld>
            <a:endParaRPr lang="en-US" dirty="0"/>
          </a:p>
        </p:txBody>
      </p:sp>
      <p:sp>
        <p:nvSpPr>
          <p:cNvPr id="11" name="Text Placeholder 2"/>
          <p:cNvSpPr>
            <a:spLocks noGrp="1"/>
          </p:cNvSpPr>
          <p:nvPr>
            <p:ph idx="1"/>
          </p:nvPr>
        </p:nvSpPr>
        <p:spPr>
          <a:xfrm>
            <a:off x="203202" y="1406326"/>
            <a:ext cx="11769885" cy="45474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203199" y="152400"/>
            <a:ext cx="11769887" cy="1143000"/>
          </a:xfrm>
          <a:prstGeom prst="rect">
            <a:avLst/>
          </a:prstGeom>
        </p:spPr>
        <p:txBody>
          <a:bodyPr vert="horz" lIns="91440" tIns="45720" rIns="91440" bIns="45720" rtlCol="0" anchor="ctr">
            <a:normAutofit/>
          </a:bodyPr>
          <a:lstStyle/>
          <a:p>
            <a:r>
              <a:rPr lang="en-US" dirty="0"/>
              <a:t>Click to edit Master title style</a:t>
            </a:r>
          </a:p>
        </p:txBody>
      </p:sp>
    </p:spTree>
    <p:custDataLst>
      <p:tags r:id="rId1"/>
    </p:custDataLst>
    <p:extLst>
      <p:ext uri="{BB962C8B-B14F-4D97-AF65-F5344CB8AC3E}">
        <p14:creationId xmlns:p14="http://schemas.microsoft.com/office/powerpoint/2010/main" val="2922045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459523"/>
            <a:ext cx="9144000" cy="1896403"/>
          </a:xfrm>
        </p:spPr>
        <p:txBody>
          <a:bodyPr anchor="b">
            <a:normAutofit/>
          </a:bodyPr>
          <a:lstStyle>
            <a:lvl1pPr algn="ctr">
              <a:defRPr sz="48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Subtitle 2"/>
          <p:cNvSpPr>
            <a:spLocks noGrp="1"/>
          </p:cNvSpPr>
          <p:nvPr>
            <p:ph type="subTitle" idx="1"/>
          </p:nvPr>
        </p:nvSpPr>
        <p:spPr>
          <a:xfrm>
            <a:off x="1524000" y="3710354"/>
            <a:ext cx="9144000" cy="1547446"/>
          </a:xfrm>
        </p:spPr>
        <p:txBody>
          <a:bodyPr/>
          <a:lstStyle>
            <a:lvl1pPr marL="0" indent="0" algn="ctr">
              <a:buNone/>
              <a:defRPr sz="2400">
                <a:solidFill>
                  <a:schemeClr val="bg2">
                    <a:lumMod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p:cNvSpPr/>
          <p:nvPr userDrawn="1"/>
        </p:nvSpPr>
        <p:spPr bwMode="auto">
          <a:xfrm rot="16200000" flipV="1">
            <a:off x="6073140" y="1639485"/>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2608239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4203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6300" y="6429766"/>
            <a:ext cx="952889" cy="337176"/>
          </a:xfrm>
          <a:prstGeom prst="rect">
            <a:avLst/>
          </a:prstGeom>
        </p:spPr>
      </p:pic>
    </p:spTree>
    <p:extLst>
      <p:ext uri="{BB962C8B-B14F-4D97-AF65-F5344CB8AC3E}">
        <p14:creationId xmlns:p14="http://schemas.microsoft.com/office/powerpoint/2010/main" val="4183013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720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15887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4203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9" name="Rectangle 8"/>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757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7720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2454314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Rectangle 5"/>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2784659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60956" y="259615"/>
            <a:ext cx="5192843" cy="1325563"/>
          </a:xfrm>
        </p:spPr>
        <p:txBody>
          <a:bodyPr/>
          <a:lstStyle/>
          <a:p>
            <a:r>
              <a:rPr lang="en-US" dirty="0"/>
              <a:t>Click to edit Master title style</a:t>
            </a:r>
          </a:p>
        </p:txBody>
      </p:sp>
      <p:sp>
        <p:nvSpPr>
          <p:cNvPr id="6" name="Rectangle 5"/>
          <p:cNvSpPr/>
          <p:nvPr userDrawn="1"/>
        </p:nvSpPr>
        <p:spPr bwMode="auto">
          <a:xfrm rot="16200000" flipV="1">
            <a:off x="8726392"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3" name="Picture 2"/>
          <p:cNvPicPr>
            <a:picLocks noChangeAspect="1"/>
          </p:cNvPicPr>
          <p:nvPr userDrawn="1"/>
        </p:nvPicPr>
        <p:blipFill rotWithShape="1">
          <a:blip r:embed="rId2" cstate="email">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a:ext>
            </a:extLst>
          </a:blip>
          <a:srcRect/>
          <a:stretch/>
        </p:blipFill>
        <p:spPr>
          <a:xfrm>
            <a:off x="1" y="0"/>
            <a:ext cx="5450064" cy="6858000"/>
          </a:xfrm>
          <a:prstGeom prst="rect">
            <a:avLst/>
          </a:prstGeom>
        </p:spPr>
      </p:pic>
    </p:spTree>
    <p:extLst>
      <p:ext uri="{BB962C8B-B14F-4D97-AF65-F5344CB8AC3E}">
        <p14:creationId xmlns:p14="http://schemas.microsoft.com/office/powerpoint/2010/main" val="701451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757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EEA4E31-1EF4-4E29-834F-3FB38508FEA8}" type="datetimeFigureOut">
              <a:rPr lang="en-US" smtClean="0"/>
              <a:t>8/7/2018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107F8B-06B5-4F83-8EA1-295F73483E86}" type="slidenum">
              <a:rPr lang="en-US" smtClean="0"/>
              <a:t>‹#›</a:t>
            </a:fld>
            <a:endParaRPr lang="en-US"/>
          </a:p>
        </p:txBody>
      </p:sp>
    </p:spTree>
    <p:extLst>
      <p:ext uri="{BB962C8B-B14F-4D97-AF65-F5344CB8AC3E}">
        <p14:creationId xmlns:p14="http://schemas.microsoft.com/office/powerpoint/2010/main" val="1236180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EEA4E31-1EF4-4E29-834F-3FB38508FEA8}" type="datetimeFigureOut">
              <a:rPr lang="en-US" smtClean="0"/>
              <a:t>8/7/2018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6107F8B-06B5-4F83-8EA1-295F73483E86}" type="slidenum">
              <a:rPr lang="en-US" smtClean="0"/>
              <a:t>‹#›</a:t>
            </a:fld>
            <a:endParaRPr lang="en-US"/>
          </a:p>
        </p:txBody>
      </p:sp>
    </p:spTree>
    <p:extLst>
      <p:ext uri="{BB962C8B-B14F-4D97-AF65-F5344CB8AC3E}">
        <p14:creationId xmlns:p14="http://schemas.microsoft.com/office/powerpoint/2010/main" val="1106040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17169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7" name="Rectangle 6"/>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36300" y="6429766"/>
            <a:ext cx="952889" cy="337176"/>
          </a:xfrm>
          <a:prstGeom prst="rect">
            <a:avLst/>
          </a:prstGeom>
        </p:spPr>
      </p:pic>
      <p:sp>
        <p:nvSpPr>
          <p:cNvPr id="10" name="Rectangle 9"/>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375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One Left Picture">
    <p:spTree>
      <p:nvGrpSpPr>
        <p:cNvPr id="1" name=""/>
        <p:cNvGrpSpPr/>
        <p:nvPr/>
      </p:nvGrpSpPr>
      <p:grpSpPr>
        <a:xfrm>
          <a:off x="0" y="0"/>
          <a:ext cx="0" cy="0"/>
          <a:chOff x="0" y="0"/>
          <a:chExt cx="0" cy="0"/>
        </a:xfrm>
      </p:grpSpPr>
      <p:sp>
        <p:nvSpPr>
          <p:cNvPr id="14" name="Picture Placeholder 6"/>
          <p:cNvSpPr>
            <a:spLocks noGrp="1"/>
          </p:cNvSpPr>
          <p:nvPr>
            <p:ph type="pic" sz="quarter" idx="10" hasCustomPrompt="1"/>
          </p:nvPr>
        </p:nvSpPr>
        <p:spPr>
          <a:xfrm>
            <a:off x="0" y="0"/>
            <a:ext cx="5942381" cy="6361471"/>
          </a:xfrm>
          <a:prstGeom prst="rect">
            <a:avLst/>
          </a:prstGeom>
          <a:solidFill>
            <a:schemeClr val="bg1">
              <a:lumMod val="95000"/>
            </a:schemeClr>
          </a:solidFill>
        </p:spPr>
        <p:txBody>
          <a:bodyPr anchor="t"/>
          <a:lstStyle>
            <a:lvl1pPr algn="ctr">
              <a:buNone/>
              <a:defRPr sz="1200" baseline="0">
                <a:solidFill>
                  <a:schemeClr val="tx1">
                    <a:lumMod val="75000"/>
                    <a:lumOff val="25000"/>
                  </a:schemeClr>
                </a:solidFill>
              </a:defRPr>
            </a:lvl1pPr>
          </a:lstStyle>
          <a:p>
            <a:r>
              <a:rPr lang="en-US" dirty="0"/>
              <a:t>Click to insert your image here !</a:t>
            </a:r>
          </a:p>
        </p:txBody>
      </p:sp>
    </p:spTree>
    <p:extLst>
      <p:ext uri="{BB962C8B-B14F-4D97-AF65-F5344CB8AC3E}">
        <p14:creationId xmlns:p14="http://schemas.microsoft.com/office/powerpoint/2010/main" val="2838404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57881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Free Blank With Footer">
    <p:spTree>
      <p:nvGrpSpPr>
        <p:cNvPr id="1" name=""/>
        <p:cNvGrpSpPr/>
        <p:nvPr/>
      </p:nvGrpSpPr>
      <p:grpSpPr>
        <a:xfrm>
          <a:off x="0" y="0"/>
          <a:ext cx="0" cy="0"/>
          <a:chOff x="0" y="0"/>
          <a:chExt cx="0" cy="0"/>
        </a:xfrm>
      </p:grpSpPr>
      <p:sp>
        <p:nvSpPr>
          <p:cNvPr id="42" name="Title 1"/>
          <p:cNvSpPr>
            <a:spLocks noGrp="1"/>
          </p:cNvSpPr>
          <p:nvPr>
            <p:ph type="title" hasCustomPrompt="1"/>
          </p:nvPr>
        </p:nvSpPr>
        <p:spPr>
          <a:xfrm>
            <a:off x="333676" y="699654"/>
            <a:ext cx="11524648" cy="471365"/>
          </a:xfrm>
          <a:prstGeom prst="rect">
            <a:avLst/>
          </a:prstGeom>
        </p:spPr>
        <p:txBody>
          <a:bodyPr wrap="none" lIns="0" tIns="0" rIns="0" bIns="0" anchor="ctr">
            <a:noAutofit/>
          </a:bodyPr>
          <a:lstStyle>
            <a:lvl1pPr algn="ctr">
              <a:defRPr sz="4000" b="1" baseline="0">
                <a:solidFill>
                  <a:schemeClr val="bg1">
                    <a:lumMod val="50000"/>
                  </a:schemeClr>
                </a:solidFill>
              </a:defRPr>
            </a:lvl1pPr>
          </a:lstStyle>
          <a:p>
            <a:r>
              <a:rPr lang="en-US" dirty="0"/>
              <a:t>Click To Edit Master Title Style</a:t>
            </a:r>
          </a:p>
        </p:txBody>
      </p:sp>
      <p:sp>
        <p:nvSpPr>
          <p:cNvPr id="43" name="Text Placeholder 3"/>
          <p:cNvSpPr>
            <a:spLocks noGrp="1"/>
          </p:cNvSpPr>
          <p:nvPr>
            <p:ph type="body" sz="half" idx="2" hasCustomPrompt="1"/>
          </p:nvPr>
        </p:nvSpPr>
        <p:spPr>
          <a:xfrm>
            <a:off x="333676" y="1367457"/>
            <a:ext cx="11524647" cy="267661"/>
          </a:xfrm>
          <a:prstGeom prst="rect">
            <a:avLst/>
          </a:prstGeom>
        </p:spPr>
        <p:txBody>
          <a:bodyPr wrap="square" lIns="0" tIns="0" rIns="0" bIns="0" anchor="ctr">
            <a:noAutofit/>
          </a:bodyPr>
          <a:lstStyle>
            <a:lvl1pPr marL="0" indent="0" algn="ctr">
              <a:buNone/>
              <a:defRPr sz="1600" b="1" i="0" baseline="0">
                <a:solidFill>
                  <a:schemeClr val="bg1">
                    <a:lumMod val="50000"/>
                  </a:schemeClr>
                </a:solidFill>
                <a:latin typeface="+mn-lt"/>
              </a:defRPr>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dirty="0"/>
              <a:t>Subtext Goes Here</a:t>
            </a:r>
          </a:p>
        </p:txBody>
      </p:sp>
      <p:sp>
        <p:nvSpPr>
          <p:cNvPr id="4" name="Rectangle 3"/>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552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720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10" name="Rectangle 9"/>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5883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eam01">
    <p:spTree>
      <p:nvGrpSpPr>
        <p:cNvPr id="1" name=""/>
        <p:cNvGrpSpPr/>
        <p:nvPr/>
      </p:nvGrpSpPr>
      <p:grpSpPr>
        <a:xfrm>
          <a:off x="0" y="0"/>
          <a:ext cx="0" cy="0"/>
          <a:chOff x="0" y="0"/>
          <a:chExt cx="0" cy="0"/>
        </a:xfrm>
      </p:grpSpPr>
      <p:sp>
        <p:nvSpPr>
          <p:cNvPr id="11" name="Picture Placeholder 7"/>
          <p:cNvSpPr>
            <a:spLocks noGrp="1"/>
          </p:cNvSpPr>
          <p:nvPr>
            <p:ph type="pic" sz="quarter" idx="10" hasCustomPrompt="1"/>
          </p:nvPr>
        </p:nvSpPr>
        <p:spPr>
          <a:xfrm>
            <a:off x="1" y="3"/>
            <a:ext cx="12192000" cy="3966663"/>
          </a:xfrm>
          <a:prstGeom prst="downArrowCallout">
            <a:avLst>
              <a:gd name="adj1" fmla="val 35178"/>
              <a:gd name="adj2" fmla="val 13059"/>
              <a:gd name="adj3" fmla="val 7566"/>
              <a:gd name="adj4" fmla="val 92434"/>
            </a:avLst>
          </a:prstGeom>
          <a:solidFill>
            <a:schemeClr val="bg1">
              <a:lumMod val="95000"/>
            </a:schemeClr>
          </a:solidFill>
          <a:ln>
            <a:noFill/>
          </a:ln>
        </p:spPr>
        <p:txBody>
          <a:bodyPr bIns="457200" anchor="b"/>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59676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EEA4E31-1EF4-4E29-834F-3FB38508FEA8}" type="datetimeFigureOut">
              <a:rPr lang="en-US" smtClean="0"/>
              <a:t>8/7/2018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6107F8B-06B5-4F83-8EA1-295F73483E86}" type="slidenum">
              <a:rPr lang="en-US" smtClean="0"/>
              <a:t>‹#›</a:t>
            </a:fld>
            <a:endParaRPr lang="en-US"/>
          </a:p>
        </p:txBody>
      </p:sp>
      <p:graphicFrame>
        <p:nvGraphicFramePr>
          <p:cNvPr id="6" name="TPChart" hidden="1"/>
          <p:cNvGraphicFramePr/>
          <p:nvPr userDrawn="1">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962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77200"/>
            <a:ext cx="10515600" cy="1325563"/>
          </a:xfrm>
        </p:spPr>
        <p:txBody>
          <a:bodyPr>
            <a:normAutofit/>
          </a:bodyPr>
          <a:lstStyle>
            <a:lvl1pPr algn="ctr">
              <a:defRPr sz="4000" b="1">
                <a:solidFill>
                  <a:schemeClr val="bg1">
                    <a:lumMod val="50000"/>
                  </a:schemeClr>
                </a:solidFill>
                <a:latin typeface="Weiss Std" panose="0204050205050B020303"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12" name="Rectangle 11"/>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02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Rectangle 5"/>
          <p:cNvSpPr/>
          <p:nvPr userDrawn="1"/>
        </p:nvSpPr>
        <p:spPr bwMode="auto">
          <a:xfrm rot="16200000" flipV="1">
            <a:off x="6073141"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spTree>
    <p:extLst>
      <p:ext uri="{BB962C8B-B14F-4D97-AF65-F5344CB8AC3E}">
        <p14:creationId xmlns:p14="http://schemas.microsoft.com/office/powerpoint/2010/main" val="3665809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60956" y="259615"/>
            <a:ext cx="5192843" cy="1325563"/>
          </a:xfrm>
        </p:spPr>
        <p:txBody>
          <a:bodyPr/>
          <a:lstStyle/>
          <a:p>
            <a:r>
              <a:rPr lang="en-US" dirty="0"/>
              <a:t>Click to edit Master title style</a:t>
            </a:r>
          </a:p>
        </p:txBody>
      </p:sp>
      <p:sp>
        <p:nvSpPr>
          <p:cNvPr id="6" name="Rectangle 5"/>
          <p:cNvSpPr/>
          <p:nvPr userDrawn="1"/>
        </p:nvSpPr>
        <p:spPr bwMode="auto">
          <a:xfrm rot="16200000" flipV="1">
            <a:off x="8726392" y="-624417"/>
            <a:ext cx="45719" cy="3787311"/>
          </a:xfrm>
          <a:prstGeom prst="rect">
            <a:avLst/>
          </a:prstGeom>
          <a:solidFill>
            <a:srgbClr val="44546A"/>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44546A"/>
              </a:solidFill>
              <a:effectLst/>
              <a:uLnTx/>
              <a:uFillTx/>
            </a:endParaRPr>
          </a:p>
        </p:txBody>
      </p:sp>
      <p:pic>
        <p:nvPicPr>
          <p:cNvPr id="3" name="Picture 2"/>
          <p:cNvPicPr>
            <a:picLocks noChangeAspect="1"/>
          </p:cNvPicPr>
          <p:nvPr userDrawn="1"/>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0543" r="16577"/>
          <a:stretch/>
        </p:blipFill>
        <p:spPr>
          <a:xfrm>
            <a:off x="1" y="0"/>
            <a:ext cx="5450064" cy="6858000"/>
          </a:xfrm>
          <a:prstGeom prst="rect">
            <a:avLst/>
          </a:prstGeom>
        </p:spPr>
      </p:pic>
    </p:spTree>
    <p:extLst>
      <p:ext uri="{BB962C8B-B14F-4D97-AF65-F5344CB8AC3E}">
        <p14:creationId xmlns:p14="http://schemas.microsoft.com/office/powerpoint/2010/main" val="55209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6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EA4E31-1EF4-4E29-834F-3FB38508FEA8}" type="datetimeFigureOut">
              <a:rPr lang="en-US" smtClean="0"/>
              <a:t>8/7/2018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07F8B-06B5-4F83-8EA1-295F73483E86}" type="slidenum">
              <a:rPr lang="en-US" smtClean="0"/>
              <a:t>‹#›</a:t>
            </a:fld>
            <a:endParaRPr lang="en-US"/>
          </a:p>
        </p:txBody>
      </p:sp>
    </p:spTree>
    <p:extLst>
      <p:ext uri="{BB962C8B-B14F-4D97-AF65-F5344CB8AC3E}">
        <p14:creationId xmlns:p14="http://schemas.microsoft.com/office/powerpoint/2010/main" val="371244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EEA4E31-1EF4-4E29-834F-3FB38508FEA8}" type="datetimeFigureOut">
              <a:rPr lang="en-US" smtClean="0"/>
              <a:t>8/7/2018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07F8B-06B5-4F83-8EA1-295F73483E86}" type="slidenum">
              <a:rPr lang="en-US" smtClean="0"/>
              <a:t>‹#›</a:t>
            </a:fld>
            <a:endParaRPr lang="en-US"/>
          </a:p>
        </p:txBody>
      </p:sp>
    </p:spTree>
    <p:extLst>
      <p:ext uri="{BB962C8B-B14F-4D97-AF65-F5344CB8AC3E}">
        <p14:creationId xmlns:p14="http://schemas.microsoft.com/office/powerpoint/2010/main" val="1894444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4.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961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EA4E31-1EF4-4E29-834F-3FB38508FEA8}" type="datetimeFigureOut">
              <a:rPr lang="en-US" smtClean="0"/>
              <a:t>8/7/2018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07F8B-06B5-4F83-8EA1-295F73483E86}" type="slidenum">
              <a:rPr lang="en-US" smtClean="0"/>
              <a:t>‹#›</a:t>
            </a:fld>
            <a:endParaRPr lang="en-US"/>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9" name="Rectangle 8"/>
          <p:cNvSpPr/>
          <p:nvPr userDrawn="1"/>
        </p:nvSpPr>
        <p:spPr>
          <a:xfrm>
            <a:off x="-5862" y="6513687"/>
            <a:ext cx="10747022" cy="169333"/>
          </a:xfrm>
          <a:prstGeom prst="rect">
            <a:avLst/>
          </a:prstGeom>
          <a:solidFill>
            <a:srgbClr val="999999"/>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3718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68" r:id="rId6"/>
    <p:sldLayoutId id="2147483655" r:id="rId7"/>
    <p:sldLayoutId id="2147483656" r:id="rId8"/>
    <p:sldLayoutId id="2147483657" r:id="rId9"/>
    <p:sldLayoutId id="2147483660" r:id="rId10"/>
    <p:sldLayoutId id="2147483663" r:id="rId11"/>
    <p:sldLayoutId id="2147483664" r:id="rId12"/>
    <p:sldLayoutId id="2147483666" r:id="rId13"/>
    <p:sldLayoutId id="2147483667" r:id="rId14"/>
    <p:sldLayoutId id="2147483669" r:id="rId15"/>
    <p:sldLayoutId id="2147483671" r:id="rId16"/>
  </p:sldLayoutIdLst>
  <p:txStyles>
    <p:titleStyle>
      <a:lvl1pPr algn="ctr" defTabSz="914400" rtl="0" eaLnBrk="1" latinLnBrk="0" hangingPunct="1">
        <a:lnSpc>
          <a:spcPct val="90000"/>
        </a:lnSpc>
        <a:spcBef>
          <a:spcPct val="0"/>
        </a:spcBef>
        <a:buNone/>
        <a:defRPr sz="4000" b="1" kern="1200">
          <a:solidFill>
            <a:schemeClr val="bg1">
              <a:lumMod val="50000"/>
            </a:schemeClr>
          </a:solidFill>
          <a:latin typeface="Weiss Std" panose="0204050205050B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961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close up of a sign&#10;&#10;Description generated with very high confidence">
            <a:extLst>
              <a:ext uri="{FF2B5EF4-FFF2-40B4-BE49-F238E27FC236}">
                <a16:creationId xmlns:a16="http://schemas.microsoft.com/office/drawing/2014/main" id="{496A1A79-6503-422C-9C16-2F539BAA0819}"/>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238630" y="6055880"/>
            <a:ext cx="1634447" cy="576092"/>
          </a:xfrm>
          <a:prstGeom prst="rect">
            <a:avLst/>
          </a:prstGeom>
        </p:spPr>
      </p:pic>
      <p:pic>
        <p:nvPicPr>
          <p:cNvPr id="11" name="Picture 10">
            <a:extLst>
              <a:ext uri="{FF2B5EF4-FFF2-40B4-BE49-F238E27FC236}">
                <a16:creationId xmlns:a16="http://schemas.microsoft.com/office/drawing/2014/main" id="{3D5BD15F-ACAB-47B0-96CD-EB573A320A0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08220" y="5868743"/>
            <a:ext cx="1876746" cy="728546"/>
          </a:xfrm>
          <a:prstGeom prst="rect">
            <a:avLst/>
          </a:prstGeom>
        </p:spPr>
      </p:pic>
    </p:spTree>
    <p:extLst>
      <p:ext uri="{BB962C8B-B14F-4D97-AF65-F5344CB8AC3E}">
        <p14:creationId xmlns:p14="http://schemas.microsoft.com/office/powerpoint/2010/main" val="25898572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ctr" defTabSz="914400" rtl="0" eaLnBrk="1" latinLnBrk="0" hangingPunct="1">
        <a:lnSpc>
          <a:spcPct val="90000"/>
        </a:lnSpc>
        <a:spcBef>
          <a:spcPct val="0"/>
        </a:spcBef>
        <a:buNone/>
        <a:defRPr sz="4000" b="1" kern="1200">
          <a:solidFill>
            <a:schemeClr val="bg1">
              <a:lumMod val="50000"/>
            </a:schemeClr>
          </a:solidFill>
          <a:latin typeface="Weiss Std" panose="0204050205050B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praesidium.lpages.co/praesidium-report/" TargetMode="External"/><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openxmlformats.org/officeDocument/2006/relationships/hyperlink" Target="http://bit.ly/hidden-horror"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9.wdp"/><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2.png"/><Relationship Id="rId5" Type="http://schemas.microsoft.com/office/2007/relationships/hdphoto" Target="../media/hdphoto8.wdp"/><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praesidium.lpages.co/praesidium-report/"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0.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microsoft.com/office/2007/relationships/hdphoto" Target="../media/hdphoto10.wdp"/><Relationship Id="rId5" Type="http://schemas.openxmlformats.org/officeDocument/2006/relationships/image" Target="../media/image24.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image" Target="../media/image28.svg"/><Relationship Id="rId5" Type="http://schemas.openxmlformats.org/officeDocument/2006/relationships/diagramQuickStyle" Target="../diagrams/quickStyle3.xml"/><Relationship Id="rId10" Type="http://schemas.openxmlformats.org/officeDocument/2006/relationships/image" Target="../media/image27.png"/><Relationship Id="rId4" Type="http://schemas.openxmlformats.org/officeDocument/2006/relationships/diagramLayout" Target="../diagrams/layout3.xml"/><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10.png"/><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10.png"/><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10.png"/><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www.insuranceboard.org/"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http://www.praesidiuminc.com/" TargetMode="External"/><Relationship Id="rId4" Type="http://schemas.openxmlformats.org/officeDocument/2006/relationships/hyperlink" Target="mailto:CSchiller@PraesidiumIn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jpeg"/><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5888" r="5888"/>
          <a:stretch>
            <a:fillRect/>
          </a:stretch>
        </p:blipFill>
        <p:spPr>
          <a:solidFill>
            <a:schemeClr val="tx2">
              <a:lumMod val="10000"/>
              <a:lumOff val="90000"/>
            </a:schemeClr>
          </a:solidFill>
        </p:spPr>
      </p:pic>
      <p:sp>
        <p:nvSpPr>
          <p:cNvPr id="18" name="Rectangle 17"/>
          <p:cNvSpPr/>
          <p:nvPr/>
        </p:nvSpPr>
        <p:spPr>
          <a:xfrm>
            <a:off x="0" y="0"/>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65603" y="1997848"/>
            <a:ext cx="7087668" cy="2495129"/>
          </a:xfrm>
          <a:prstGeom prst="rect">
            <a:avLst/>
          </a:prstGeom>
        </p:spPr>
      </p:pic>
    </p:spTree>
    <p:extLst>
      <p:ext uri="{BB962C8B-B14F-4D97-AF65-F5344CB8AC3E}">
        <p14:creationId xmlns:p14="http://schemas.microsoft.com/office/powerpoint/2010/main" val="18659721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p:txBody>
          <a:bodyPr>
            <a:normAutofit/>
          </a:bodyPr>
          <a:lstStyle/>
          <a:p>
            <a:r>
              <a:rPr lang="en-US" dirty="0">
                <a:latin typeface="Weiss Std" panose="0204050205050B020303" pitchFamily="18" charset="0"/>
              </a:rPr>
              <a:t>Who is Most Likely to </a:t>
            </a:r>
            <a:r>
              <a:rPr lang="en-US" dirty="0"/>
              <a:t>Abuse</a:t>
            </a:r>
            <a:r>
              <a:rPr lang="en-US" dirty="0">
                <a:latin typeface="Weiss Std" panose="0204050205050B020303" pitchFamily="18" charset="0"/>
              </a:rPr>
              <a:t> a Child?</a:t>
            </a:r>
          </a:p>
        </p:txBody>
      </p:sp>
      <p:graphicFrame>
        <p:nvGraphicFramePr>
          <p:cNvPr id="4" name="Chart 3"/>
          <p:cNvGraphicFramePr/>
          <p:nvPr>
            <p:extLst>
              <p:ext uri="{D42A27DB-BD31-4B8C-83A1-F6EECF244321}">
                <p14:modId xmlns:p14="http://schemas.microsoft.com/office/powerpoint/2010/main" val="2560875432"/>
              </p:ext>
            </p:extLst>
          </p:nvPr>
        </p:nvGraphicFramePr>
        <p:xfrm>
          <a:off x="3779794" y="2205476"/>
          <a:ext cx="4632411" cy="3626093"/>
        </p:xfrm>
        <a:graphic>
          <a:graphicData uri="http://schemas.openxmlformats.org/drawingml/2006/chart">
            <c:chart xmlns:c="http://schemas.openxmlformats.org/drawingml/2006/chart" xmlns:r="http://schemas.openxmlformats.org/officeDocument/2006/relationships" r:id="rId3"/>
          </a:graphicData>
        </a:graphic>
      </p:graphicFrame>
      <p:sp>
        <p:nvSpPr>
          <p:cNvPr id="110" name="TextBox 109"/>
          <p:cNvSpPr txBox="1"/>
          <p:nvPr/>
        </p:nvSpPr>
        <p:spPr>
          <a:xfrm>
            <a:off x="0" y="1585178"/>
            <a:ext cx="12192000" cy="461665"/>
          </a:xfrm>
          <a:prstGeom prst="rect">
            <a:avLst/>
          </a:prstGeom>
          <a:noFill/>
        </p:spPr>
        <p:txBody>
          <a:bodyPr wrap="square" rtlCol="0">
            <a:spAutoFit/>
          </a:bodyPr>
          <a:lstStyle/>
          <a:p>
            <a:pPr algn="ctr"/>
            <a:r>
              <a:rPr lang="en-US" sz="2400" b="1" dirty="0"/>
              <a:t>Of all Sexual Abuse Cases that are perpetrated:</a:t>
            </a:r>
          </a:p>
        </p:txBody>
      </p:sp>
      <p:sp>
        <p:nvSpPr>
          <p:cNvPr id="111" name="TextBox 110"/>
          <p:cNvSpPr txBox="1"/>
          <p:nvPr/>
        </p:nvSpPr>
        <p:spPr>
          <a:xfrm>
            <a:off x="0" y="5990202"/>
            <a:ext cx="12192000" cy="461665"/>
          </a:xfrm>
          <a:prstGeom prst="rect">
            <a:avLst/>
          </a:prstGeom>
          <a:noFill/>
        </p:spPr>
        <p:txBody>
          <a:bodyPr wrap="square" rtlCol="0">
            <a:spAutoFit/>
          </a:bodyPr>
          <a:lstStyle/>
          <a:p>
            <a:pPr algn="ctr"/>
            <a:r>
              <a:rPr lang="en-US" sz="2400" b="1" dirty="0"/>
              <a:t>Are you surprised by these numbers? What did you expect?</a:t>
            </a:r>
          </a:p>
        </p:txBody>
      </p:sp>
      <p:sp>
        <p:nvSpPr>
          <p:cNvPr id="112" name="TextBox 111"/>
          <p:cNvSpPr txBox="1"/>
          <p:nvPr/>
        </p:nvSpPr>
        <p:spPr>
          <a:xfrm>
            <a:off x="1408670" y="3305891"/>
            <a:ext cx="2406436" cy="984885"/>
          </a:xfrm>
          <a:prstGeom prst="rect">
            <a:avLst/>
          </a:prstGeom>
          <a:noFill/>
        </p:spPr>
        <p:txBody>
          <a:bodyPr wrap="square" rtlCol="0">
            <a:spAutoFit/>
          </a:bodyPr>
          <a:lstStyle/>
          <a:p>
            <a:pPr marL="0" lvl="1" algn="ctr"/>
            <a:r>
              <a:rPr lang="en-US" sz="2000" dirty="0">
                <a:solidFill>
                  <a:srgbClr val="13334D"/>
                </a:solidFill>
              </a:rPr>
              <a:t>60% are by someone else the child knows</a:t>
            </a:r>
            <a:r>
              <a:rPr lang="en-US" dirty="0">
                <a:solidFill>
                  <a:srgbClr val="13334D"/>
                </a:solidFill>
              </a:rPr>
              <a:t>.</a:t>
            </a:r>
          </a:p>
          <a:p>
            <a:endParaRPr lang="en-US" dirty="0"/>
          </a:p>
        </p:txBody>
      </p:sp>
      <p:sp>
        <p:nvSpPr>
          <p:cNvPr id="113" name="TextBox 112"/>
          <p:cNvSpPr txBox="1"/>
          <p:nvPr/>
        </p:nvSpPr>
        <p:spPr>
          <a:xfrm>
            <a:off x="8201153" y="4971398"/>
            <a:ext cx="2351518" cy="369332"/>
          </a:xfrm>
          <a:prstGeom prst="rect">
            <a:avLst/>
          </a:prstGeom>
          <a:noFill/>
        </p:spPr>
        <p:txBody>
          <a:bodyPr wrap="square" rtlCol="0">
            <a:spAutoFit/>
          </a:bodyPr>
          <a:lstStyle/>
          <a:p>
            <a:pPr marL="0" lvl="1"/>
            <a:r>
              <a:rPr lang="en-US" dirty="0">
                <a:solidFill>
                  <a:srgbClr val="13334D"/>
                </a:solidFill>
              </a:rPr>
              <a:t>11% are by strangers.</a:t>
            </a:r>
          </a:p>
        </p:txBody>
      </p:sp>
      <p:sp>
        <p:nvSpPr>
          <p:cNvPr id="114" name="TextBox 113"/>
          <p:cNvSpPr txBox="1"/>
          <p:nvPr/>
        </p:nvSpPr>
        <p:spPr>
          <a:xfrm>
            <a:off x="8201153" y="2603552"/>
            <a:ext cx="1973731" cy="984885"/>
          </a:xfrm>
          <a:prstGeom prst="rect">
            <a:avLst/>
          </a:prstGeom>
          <a:noFill/>
        </p:spPr>
        <p:txBody>
          <a:bodyPr wrap="square" rtlCol="0">
            <a:spAutoFit/>
          </a:bodyPr>
          <a:lstStyle/>
          <a:p>
            <a:pPr marL="0" lvl="1"/>
            <a:r>
              <a:rPr lang="en-US" sz="2000" dirty="0">
                <a:solidFill>
                  <a:srgbClr val="13334D"/>
                </a:solidFill>
              </a:rPr>
              <a:t>29% are by family members.</a:t>
            </a:r>
          </a:p>
          <a:p>
            <a:endParaRPr lang="en-US" dirty="0"/>
          </a:p>
        </p:txBody>
      </p:sp>
      <p:cxnSp>
        <p:nvCxnSpPr>
          <p:cNvPr id="115" name="Straight Connector 114"/>
          <p:cNvCxnSpPr>
            <a:cxnSpLocks/>
          </p:cNvCxnSpPr>
          <p:nvPr/>
        </p:nvCxnSpPr>
        <p:spPr>
          <a:xfrm flipH="1">
            <a:off x="7660802" y="3023945"/>
            <a:ext cx="450703" cy="144097"/>
          </a:xfrm>
          <a:prstGeom prst="line">
            <a:avLst/>
          </a:prstGeom>
          <a:ln w="1905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cxnSpLocks/>
          </p:cNvCxnSpPr>
          <p:nvPr/>
        </p:nvCxnSpPr>
        <p:spPr>
          <a:xfrm flipH="1" flipV="1">
            <a:off x="7660803" y="4938236"/>
            <a:ext cx="450702" cy="168901"/>
          </a:xfrm>
          <a:prstGeom prst="line">
            <a:avLst/>
          </a:prstGeom>
          <a:ln>
            <a:headEnd type="oval"/>
            <a:tailEnd type="oval"/>
          </a:ln>
        </p:spPr>
        <p:style>
          <a:lnRef idx="3">
            <a:schemeClr val="accent2"/>
          </a:lnRef>
          <a:fillRef idx="0">
            <a:schemeClr val="accent2"/>
          </a:fillRef>
          <a:effectRef idx="2">
            <a:schemeClr val="accent2"/>
          </a:effectRef>
          <a:fontRef idx="minor">
            <a:schemeClr val="tx1"/>
          </a:fontRef>
        </p:style>
      </p:cxnSp>
      <p:cxnSp>
        <p:nvCxnSpPr>
          <p:cNvPr id="117" name="Straight Connector 116"/>
          <p:cNvCxnSpPr>
            <a:cxnSpLocks/>
          </p:cNvCxnSpPr>
          <p:nvPr/>
        </p:nvCxnSpPr>
        <p:spPr>
          <a:xfrm flipH="1" flipV="1">
            <a:off x="3876316" y="3687575"/>
            <a:ext cx="449959" cy="58694"/>
          </a:xfrm>
          <a:prstGeom prst="line">
            <a:avLst/>
          </a:prstGeom>
          <a:ln>
            <a:headEnd type="oval"/>
            <a:tailEnd type="ova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784451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additive="base">
                                        <p:cTn id="7" dur="500" fill="hold"/>
                                        <p:tgtEl>
                                          <p:spTgt spid="112"/>
                                        </p:tgtEl>
                                        <p:attrNameLst>
                                          <p:attrName>ppt_x</p:attrName>
                                        </p:attrNameLst>
                                      </p:cBhvr>
                                      <p:tavLst>
                                        <p:tav tm="0">
                                          <p:val>
                                            <p:strVal val="#ppt_x"/>
                                          </p:val>
                                        </p:tav>
                                        <p:tav tm="100000">
                                          <p:val>
                                            <p:strVal val="#ppt_x"/>
                                          </p:val>
                                        </p:tav>
                                      </p:tavLst>
                                    </p:anim>
                                    <p:anim calcmode="lin" valueType="num">
                                      <p:cBhvr additive="base">
                                        <p:cTn id="8" dur="500" fill="hold"/>
                                        <p:tgtEl>
                                          <p:spTgt spid="1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anim calcmode="lin" valueType="num">
                                      <p:cBhvr additive="base">
                                        <p:cTn id="11" dur="500" fill="hold"/>
                                        <p:tgtEl>
                                          <p:spTgt spid="117"/>
                                        </p:tgtEl>
                                        <p:attrNameLst>
                                          <p:attrName>ppt_x</p:attrName>
                                        </p:attrNameLst>
                                      </p:cBhvr>
                                      <p:tavLst>
                                        <p:tav tm="0">
                                          <p:val>
                                            <p:strVal val="#ppt_x"/>
                                          </p:val>
                                        </p:tav>
                                        <p:tav tm="100000">
                                          <p:val>
                                            <p:strVal val="#ppt_x"/>
                                          </p:val>
                                        </p:tav>
                                      </p:tavLst>
                                    </p:anim>
                                    <p:anim calcmode="lin" valueType="num">
                                      <p:cBhvr additive="base">
                                        <p:cTn id="12" dur="500" fill="hold"/>
                                        <p:tgtEl>
                                          <p:spTgt spid="1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additive="base">
                                        <p:cTn id="19" dur="500" fill="hold"/>
                                        <p:tgtEl>
                                          <p:spTgt spid="114"/>
                                        </p:tgtEl>
                                        <p:attrNameLst>
                                          <p:attrName>ppt_x</p:attrName>
                                        </p:attrNameLst>
                                      </p:cBhvr>
                                      <p:tavLst>
                                        <p:tav tm="0">
                                          <p:val>
                                            <p:strVal val="#ppt_x"/>
                                          </p:val>
                                        </p:tav>
                                        <p:tav tm="100000">
                                          <p:val>
                                            <p:strVal val="#ppt_x"/>
                                          </p:val>
                                        </p:tav>
                                      </p:tavLst>
                                    </p:anim>
                                    <p:anim calcmode="lin" valueType="num">
                                      <p:cBhvr additive="base">
                                        <p:cTn id="20" dur="500" fill="hold"/>
                                        <p:tgtEl>
                                          <p:spTgt spid="1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anim calcmode="lin" valueType="num">
                                      <p:cBhvr additive="base">
                                        <p:cTn id="23" dur="500" fill="hold"/>
                                        <p:tgtEl>
                                          <p:spTgt spid="116"/>
                                        </p:tgtEl>
                                        <p:attrNameLst>
                                          <p:attrName>ppt_x</p:attrName>
                                        </p:attrNameLst>
                                      </p:cBhvr>
                                      <p:tavLst>
                                        <p:tav tm="0">
                                          <p:val>
                                            <p:strVal val="#ppt_x"/>
                                          </p:val>
                                        </p:tav>
                                        <p:tav tm="100000">
                                          <p:val>
                                            <p:strVal val="#ppt_x"/>
                                          </p:val>
                                        </p:tav>
                                      </p:tavLst>
                                    </p:anim>
                                    <p:anim calcmode="lin" valueType="num">
                                      <p:cBhvr additive="base">
                                        <p:cTn id="24" dur="500" fill="hold"/>
                                        <p:tgtEl>
                                          <p:spTgt spid="11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3"/>
                                        </p:tgtEl>
                                        <p:attrNameLst>
                                          <p:attrName>style.visibility</p:attrName>
                                        </p:attrNameLst>
                                      </p:cBhvr>
                                      <p:to>
                                        <p:strVal val="visible"/>
                                      </p:to>
                                    </p:set>
                                    <p:anim calcmode="lin" valueType="num">
                                      <p:cBhvr additive="base">
                                        <p:cTn id="27" dur="500" fill="hold"/>
                                        <p:tgtEl>
                                          <p:spTgt spid="113"/>
                                        </p:tgtEl>
                                        <p:attrNameLst>
                                          <p:attrName>ppt_x</p:attrName>
                                        </p:attrNameLst>
                                      </p:cBhvr>
                                      <p:tavLst>
                                        <p:tav tm="0">
                                          <p:val>
                                            <p:strVal val="#ppt_x"/>
                                          </p:val>
                                        </p:tav>
                                        <p:tav tm="100000">
                                          <p:val>
                                            <p:strVal val="#ppt_x"/>
                                          </p:val>
                                        </p:tav>
                                      </p:tavLst>
                                    </p:anim>
                                    <p:anim calcmode="lin" valueType="num">
                                      <p:cBhvr additive="base">
                                        <p:cTn id="2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1"/>
                                        </p:tgtEl>
                                        <p:attrNameLst>
                                          <p:attrName>style.visibility</p:attrName>
                                        </p:attrNameLst>
                                      </p:cBhvr>
                                      <p:to>
                                        <p:strVal val="visible"/>
                                      </p:to>
                                    </p:set>
                                    <p:anim calcmode="lin" valueType="num">
                                      <p:cBhvr additive="base">
                                        <p:cTn id="33" dur="500" fill="hold"/>
                                        <p:tgtEl>
                                          <p:spTgt spid="111"/>
                                        </p:tgtEl>
                                        <p:attrNameLst>
                                          <p:attrName>ppt_x</p:attrName>
                                        </p:attrNameLst>
                                      </p:cBhvr>
                                      <p:tavLst>
                                        <p:tav tm="0">
                                          <p:val>
                                            <p:strVal val="#ppt_x"/>
                                          </p:val>
                                        </p:tav>
                                        <p:tav tm="100000">
                                          <p:val>
                                            <p:strVal val="#ppt_x"/>
                                          </p:val>
                                        </p:tav>
                                      </p:tavLst>
                                    </p:anim>
                                    <p:anim calcmode="lin" valueType="num">
                                      <p:cBhvr additive="base">
                                        <p:cTn id="34"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p:bldP spid="113" grpId="0"/>
      <p:bldP spid="1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4517385" y="568913"/>
            <a:ext cx="3157230" cy="598795"/>
          </a:xfrm>
        </p:spPr>
        <p:txBody>
          <a:bodyPr/>
          <a:lstStyle/>
          <a:p>
            <a:r>
              <a:rPr lang="en-US" dirty="0">
                <a:latin typeface="Weiss Std" panose="0204050205050B020303" pitchFamily="18" charset="0"/>
              </a:rPr>
              <a:t>How Adult-to-Youth Abuse and False Allegations Occur</a:t>
            </a:r>
          </a:p>
        </p:txBody>
      </p:sp>
      <p:sp>
        <p:nvSpPr>
          <p:cNvPr id="14" name="Rectangle 13"/>
          <p:cNvSpPr/>
          <p:nvPr/>
        </p:nvSpPr>
        <p:spPr bwMode="auto">
          <a:xfrm rot="16200000" flipV="1">
            <a:off x="6073141" y="-624417"/>
            <a:ext cx="45719" cy="3787311"/>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solidFill>
                <a:schemeClr val="tx2"/>
              </a:solidFill>
            </a:endParaRPr>
          </a:p>
        </p:txBody>
      </p:sp>
      <p:sp>
        <p:nvSpPr>
          <p:cNvPr id="3" name="Rectangle 2"/>
          <p:cNvSpPr/>
          <p:nvPr/>
        </p:nvSpPr>
        <p:spPr>
          <a:xfrm>
            <a:off x="0" y="6513688"/>
            <a:ext cx="10747022" cy="1693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
        <p:nvSpPr>
          <p:cNvPr id="15" name="Freeform 45"/>
          <p:cNvSpPr>
            <a:spLocks noEditPoints="1"/>
          </p:cNvSpPr>
          <p:nvPr/>
        </p:nvSpPr>
        <p:spPr bwMode="auto">
          <a:xfrm>
            <a:off x="7105875" y="1946908"/>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6" name="Freeform 45"/>
          <p:cNvSpPr>
            <a:spLocks noEditPoints="1"/>
          </p:cNvSpPr>
          <p:nvPr/>
        </p:nvSpPr>
        <p:spPr bwMode="auto">
          <a:xfrm>
            <a:off x="7105875" y="342550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7" name="Freeform 45"/>
          <p:cNvSpPr>
            <a:spLocks noEditPoints="1"/>
          </p:cNvSpPr>
          <p:nvPr/>
        </p:nvSpPr>
        <p:spPr bwMode="auto">
          <a:xfrm>
            <a:off x="7105875" y="501436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aphicFrame>
        <p:nvGraphicFramePr>
          <p:cNvPr id="21" name="Diagram 20"/>
          <p:cNvGraphicFramePr/>
          <p:nvPr>
            <p:extLst/>
          </p:nvPr>
        </p:nvGraphicFramePr>
        <p:xfrm>
          <a:off x="883356" y="1746503"/>
          <a:ext cx="5715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 Placeholder 3"/>
          <p:cNvSpPr txBox="1">
            <a:spLocks/>
          </p:cNvSpPr>
          <p:nvPr/>
        </p:nvSpPr>
        <p:spPr>
          <a:xfrm>
            <a:off x="7753673" y="1992201"/>
            <a:ext cx="3480585" cy="36933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10">
              <a:spcBef>
                <a:spcPct val="20000"/>
              </a:spcBef>
              <a:defRPr/>
            </a:pPr>
            <a:r>
              <a:rPr lang="en-US" sz="2400" dirty="0">
                <a:solidFill>
                  <a:schemeClr val="tx1"/>
                </a:solidFill>
                <a:cs typeface="+mj-cs"/>
              </a:rPr>
              <a:t>Access</a:t>
            </a:r>
          </a:p>
        </p:txBody>
      </p:sp>
      <p:sp>
        <p:nvSpPr>
          <p:cNvPr id="23" name="Text Placeholder 3"/>
          <p:cNvSpPr txBox="1">
            <a:spLocks/>
          </p:cNvSpPr>
          <p:nvPr/>
        </p:nvSpPr>
        <p:spPr>
          <a:xfrm>
            <a:off x="7753672" y="3446237"/>
            <a:ext cx="3480585" cy="36933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10">
              <a:spcBef>
                <a:spcPct val="20000"/>
              </a:spcBef>
              <a:defRPr/>
            </a:pPr>
            <a:r>
              <a:rPr lang="en-US" sz="2400" dirty="0">
                <a:solidFill>
                  <a:schemeClr val="tx1"/>
                </a:solidFill>
                <a:cs typeface="+mj-cs"/>
              </a:rPr>
              <a:t>Privacy</a:t>
            </a:r>
          </a:p>
        </p:txBody>
      </p:sp>
      <p:sp>
        <p:nvSpPr>
          <p:cNvPr id="24" name="Text Placeholder 3"/>
          <p:cNvSpPr txBox="1">
            <a:spLocks/>
          </p:cNvSpPr>
          <p:nvPr/>
        </p:nvSpPr>
        <p:spPr>
          <a:xfrm>
            <a:off x="7753672" y="5037006"/>
            <a:ext cx="3480585" cy="36933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9110">
              <a:spcBef>
                <a:spcPct val="20000"/>
              </a:spcBef>
              <a:defRPr/>
            </a:pPr>
            <a:r>
              <a:rPr lang="en-US" sz="2400" dirty="0">
                <a:solidFill>
                  <a:schemeClr val="tx1"/>
                </a:solidFill>
                <a:cs typeface="+mj-cs"/>
              </a:rPr>
              <a:t>Control</a:t>
            </a:r>
          </a:p>
        </p:txBody>
      </p:sp>
    </p:spTree>
    <p:extLst>
      <p:ext uri="{BB962C8B-B14F-4D97-AF65-F5344CB8AC3E}">
        <p14:creationId xmlns:p14="http://schemas.microsoft.com/office/powerpoint/2010/main" val="371193565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 y="197480"/>
            <a:ext cx="11922369" cy="1325563"/>
          </a:xfrm>
        </p:spPr>
        <p:txBody>
          <a:bodyPr>
            <a:noAutofit/>
          </a:bodyPr>
          <a:lstStyle/>
          <a:p>
            <a:pPr>
              <a:defRPr/>
            </a:pPr>
            <a:r>
              <a:rPr lang="en-US" dirty="0"/>
              <a:t>Red Flag Behaviors</a:t>
            </a:r>
            <a:endParaRPr lang="en-US" baseline="64000" dirty="0"/>
          </a:p>
        </p:txBody>
      </p:sp>
      <p:sp>
        <p:nvSpPr>
          <p:cNvPr id="16388" name="Rectangle 3"/>
          <p:cNvSpPr>
            <a:spLocks noGrp="1" noChangeArrowheads="1"/>
          </p:cNvSpPr>
          <p:nvPr>
            <p:ph sz="half" idx="1"/>
          </p:nvPr>
        </p:nvSpPr>
        <p:spPr>
          <a:xfrm>
            <a:off x="838199" y="1674334"/>
            <a:ext cx="4821195" cy="4530725"/>
          </a:xfrm>
        </p:spPr>
        <p:txBody>
          <a:bodyPr>
            <a:normAutofit/>
          </a:bodyPr>
          <a:lstStyle/>
          <a:p>
            <a:pPr marL="290513" indent="-290513">
              <a:spcAft>
                <a:spcPts val="1200"/>
              </a:spcAft>
              <a:buClr>
                <a:schemeClr val="bg2">
                  <a:lumMod val="25000"/>
                </a:schemeClr>
              </a:buClr>
              <a:buBlip>
                <a:blip r:embed="rId3"/>
              </a:buBlip>
            </a:pPr>
            <a:r>
              <a:rPr lang="en-US" sz="2200" dirty="0"/>
              <a:t>Prefers time and friendships with     youth more than adults</a:t>
            </a:r>
          </a:p>
          <a:p>
            <a:pPr marL="290513" indent="-290513">
              <a:spcAft>
                <a:spcPts val="1200"/>
              </a:spcAft>
              <a:buClr>
                <a:schemeClr val="bg2">
                  <a:lumMod val="25000"/>
                </a:schemeClr>
              </a:buClr>
              <a:buBlip>
                <a:blip r:embed="rId3"/>
              </a:buBlip>
            </a:pPr>
            <a:r>
              <a:rPr lang="en-US" sz="2200" dirty="0"/>
              <a:t>Gives special gifts to youth, especially without permission</a:t>
            </a:r>
          </a:p>
          <a:p>
            <a:pPr marL="290513" indent="-290513">
              <a:spcAft>
                <a:spcPts val="1200"/>
              </a:spcAft>
              <a:buClr>
                <a:schemeClr val="bg2">
                  <a:lumMod val="25000"/>
                </a:schemeClr>
              </a:buClr>
              <a:buBlip>
                <a:blip r:embed="rId3"/>
              </a:buBlip>
            </a:pPr>
            <a:r>
              <a:rPr lang="en-US" sz="2200" dirty="0"/>
              <a:t>Engages in too much physical contact with youth</a:t>
            </a:r>
          </a:p>
          <a:p>
            <a:pPr marL="290513" indent="-290513">
              <a:spcAft>
                <a:spcPts val="1200"/>
              </a:spcAft>
              <a:buClr>
                <a:schemeClr val="bg2">
                  <a:lumMod val="25000"/>
                </a:schemeClr>
              </a:buClr>
              <a:buBlip>
                <a:blip r:embed="rId3"/>
              </a:buBlip>
            </a:pPr>
            <a:r>
              <a:rPr lang="en-US" sz="2200" dirty="0"/>
              <a:t>Bends the rules for certain youth</a:t>
            </a:r>
          </a:p>
          <a:p>
            <a:pPr marL="290513" indent="-290513">
              <a:spcAft>
                <a:spcPts val="1200"/>
              </a:spcAft>
              <a:buClr>
                <a:schemeClr val="bg2">
                  <a:lumMod val="25000"/>
                </a:schemeClr>
              </a:buClr>
              <a:buBlip>
                <a:blip r:embed="rId3"/>
              </a:buBlip>
            </a:pPr>
            <a:r>
              <a:rPr lang="en-US" sz="2200" dirty="0"/>
              <a:t>Ignores policies about interacting with youth</a:t>
            </a:r>
          </a:p>
          <a:p>
            <a:pPr>
              <a:spcAft>
                <a:spcPts val="1200"/>
              </a:spcAft>
              <a:buClr>
                <a:schemeClr val="bg2">
                  <a:lumMod val="25000"/>
                </a:schemeClr>
              </a:buClr>
              <a:buBlip>
                <a:blip r:embed="rId3"/>
              </a:buBlip>
            </a:pPr>
            <a:endParaRPr lang="en-US" sz="3200" dirty="0"/>
          </a:p>
          <a:p>
            <a:pPr marL="0" indent="0">
              <a:spcAft>
                <a:spcPts val="1200"/>
              </a:spcAft>
              <a:buClr>
                <a:schemeClr val="bg2">
                  <a:lumMod val="25000"/>
                </a:schemeClr>
              </a:buClr>
              <a:buNone/>
            </a:pPr>
            <a:endParaRPr lang="en-US" sz="3200" dirty="0"/>
          </a:p>
        </p:txBody>
      </p:sp>
      <p:sp>
        <p:nvSpPr>
          <p:cNvPr id="5" name="Rectangle 6"/>
          <p:cNvSpPr>
            <a:spLocks noGrp="1" noChangeArrowheads="1"/>
          </p:cNvSpPr>
          <p:nvPr>
            <p:ph type="sldNum" sz="quarter" idx="4294967295"/>
          </p:nvPr>
        </p:nvSpPr>
        <p:spPr>
          <a:xfrm>
            <a:off x="100584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29829" indent="-37472651"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78" eaLnBrk="0" fontAlgn="base" hangingPunct="0">
              <a:spcBef>
                <a:spcPct val="0"/>
              </a:spcBef>
              <a:spcAft>
                <a:spcPct val="0"/>
              </a:spcAft>
              <a:defRPr sz="2400">
                <a:solidFill>
                  <a:schemeClr val="tx1"/>
                </a:solidFill>
                <a:latin typeface="Arial" charset="0"/>
                <a:ea typeface="Arial" charset="0"/>
                <a:cs typeface="Arial" charset="0"/>
              </a:defRPr>
            </a:lvl6pPr>
            <a:lvl7pPr marL="914354" eaLnBrk="0" fontAlgn="base" hangingPunct="0">
              <a:spcBef>
                <a:spcPct val="0"/>
              </a:spcBef>
              <a:spcAft>
                <a:spcPct val="0"/>
              </a:spcAft>
              <a:defRPr sz="2400">
                <a:solidFill>
                  <a:schemeClr val="tx1"/>
                </a:solidFill>
                <a:latin typeface="Arial" charset="0"/>
                <a:ea typeface="Arial" charset="0"/>
                <a:cs typeface="Arial" charset="0"/>
              </a:defRPr>
            </a:lvl7pPr>
            <a:lvl8pPr marL="1371532" eaLnBrk="0" fontAlgn="base" hangingPunct="0">
              <a:spcBef>
                <a:spcPct val="0"/>
              </a:spcBef>
              <a:spcAft>
                <a:spcPct val="0"/>
              </a:spcAft>
              <a:defRPr sz="2400">
                <a:solidFill>
                  <a:schemeClr val="tx1"/>
                </a:solidFill>
                <a:latin typeface="Arial" charset="0"/>
                <a:ea typeface="Arial" charset="0"/>
                <a:cs typeface="Arial" charset="0"/>
              </a:defRPr>
            </a:lvl8pPr>
            <a:lvl9pPr marL="182870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19A123-4C80-AF4B-BE34-B116CAF16F0A}" type="slidenum">
              <a:rPr lang="en-US" sz="1200">
                <a:solidFill>
                  <a:schemeClr val="bg1"/>
                </a:solidFill>
                <a:latin typeface="Garamond" charset="0"/>
              </a:rPr>
              <a:pPr eaLnBrk="1" hangingPunct="1"/>
              <a:t>12</a:t>
            </a:fld>
            <a:endParaRPr lang="en-US" sz="1200" dirty="0">
              <a:solidFill>
                <a:schemeClr val="bg1"/>
              </a:solidFill>
              <a:latin typeface="Garamond" charset="0"/>
            </a:endParaRPr>
          </a:p>
        </p:txBody>
      </p:sp>
      <p:sp>
        <p:nvSpPr>
          <p:cNvPr id="9" name="Rectangle 3"/>
          <p:cNvSpPr>
            <a:spLocks noGrp="1" noChangeArrowheads="1"/>
          </p:cNvSpPr>
          <p:nvPr>
            <p:ph sz="half" idx="1"/>
          </p:nvPr>
        </p:nvSpPr>
        <p:spPr>
          <a:xfrm>
            <a:off x="6588210" y="1674334"/>
            <a:ext cx="4821195" cy="4530725"/>
          </a:xfrm>
        </p:spPr>
        <p:txBody>
          <a:bodyPr>
            <a:normAutofit fontScale="92500"/>
          </a:bodyPr>
          <a:lstStyle/>
          <a:p>
            <a:pPr marL="290513" indent="-290513">
              <a:spcAft>
                <a:spcPts val="1200"/>
              </a:spcAft>
              <a:buClr>
                <a:schemeClr val="bg2">
                  <a:lumMod val="25000"/>
                </a:schemeClr>
              </a:buClr>
              <a:buBlip>
                <a:blip r:embed="rId3"/>
              </a:buBlip>
            </a:pPr>
            <a:r>
              <a:rPr lang="en-US" sz="2400" dirty="0"/>
              <a:t>Has “favorite” or preferred youth</a:t>
            </a:r>
          </a:p>
          <a:p>
            <a:pPr marL="290513" indent="-290513">
              <a:spcAft>
                <a:spcPts val="1200"/>
              </a:spcAft>
              <a:buClr>
                <a:schemeClr val="bg2">
                  <a:lumMod val="25000"/>
                </a:schemeClr>
              </a:buClr>
              <a:buBlip>
                <a:blip r:embed="rId3"/>
              </a:buBlip>
            </a:pPr>
            <a:r>
              <a:rPr lang="en-US" sz="2400" dirty="0"/>
              <a:t>Uses inappropriate language or jokes</a:t>
            </a:r>
          </a:p>
          <a:p>
            <a:pPr marL="290513" indent="-290513">
              <a:spcAft>
                <a:spcPts val="1200"/>
              </a:spcAft>
              <a:buClr>
                <a:schemeClr val="bg2">
                  <a:lumMod val="25000"/>
                </a:schemeClr>
              </a:buClr>
              <a:buBlip>
                <a:blip r:embed="rId3"/>
              </a:buBlip>
            </a:pPr>
            <a:r>
              <a:rPr lang="en-US" sz="2400" dirty="0"/>
              <a:t>Behaves as a peer with youth rather than a supervising adult</a:t>
            </a:r>
          </a:p>
          <a:p>
            <a:pPr marL="290513" indent="-290513">
              <a:spcAft>
                <a:spcPts val="1200"/>
              </a:spcAft>
              <a:buClr>
                <a:schemeClr val="bg2">
                  <a:lumMod val="25000"/>
                </a:schemeClr>
              </a:buClr>
              <a:buBlip>
                <a:blip r:embed="rId3"/>
              </a:buBlip>
            </a:pPr>
            <a:r>
              <a:rPr lang="en-US" sz="2400" dirty="0"/>
              <a:t>Uses social networking sites and text messages to contact youth privately or away from programming</a:t>
            </a:r>
          </a:p>
          <a:p>
            <a:pPr marL="290513" indent="-290513">
              <a:spcAft>
                <a:spcPts val="1200"/>
              </a:spcAft>
              <a:buClr>
                <a:schemeClr val="bg2">
                  <a:lumMod val="25000"/>
                </a:schemeClr>
              </a:buClr>
              <a:buBlip>
                <a:blip r:embed="rId3"/>
              </a:buBlip>
            </a:pPr>
            <a:r>
              <a:rPr lang="en-US" sz="2400" dirty="0"/>
              <a:t>Finds reasons to spend time alone with youth</a:t>
            </a:r>
          </a:p>
          <a:p>
            <a:pPr>
              <a:spcAft>
                <a:spcPts val="1200"/>
              </a:spcAft>
              <a:buClr>
                <a:schemeClr val="bg2">
                  <a:lumMod val="25000"/>
                </a:schemeClr>
              </a:buClr>
              <a:buBlip>
                <a:blip r:embed="rId3"/>
              </a:buBlip>
            </a:pPr>
            <a:endParaRPr lang="en-US" sz="2200" dirty="0"/>
          </a:p>
          <a:p>
            <a:pPr>
              <a:spcAft>
                <a:spcPts val="1200"/>
              </a:spcAft>
              <a:buClr>
                <a:schemeClr val="bg2">
                  <a:lumMod val="25000"/>
                </a:schemeClr>
              </a:buClr>
              <a:buBlip>
                <a:blip r:embed="rId3"/>
              </a:buBlip>
            </a:pPr>
            <a:endParaRPr lang="en-US" sz="3200" dirty="0"/>
          </a:p>
          <a:p>
            <a:pPr marL="0" indent="0">
              <a:spcAft>
                <a:spcPts val="1200"/>
              </a:spcAft>
              <a:buClr>
                <a:schemeClr val="bg2">
                  <a:lumMod val="25000"/>
                </a:schemeClr>
              </a:buClr>
              <a:buNone/>
            </a:pPr>
            <a:endParaRPr lang="en-US" sz="3200" dirty="0"/>
          </a:p>
        </p:txBody>
      </p:sp>
    </p:spTree>
    <p:extLst>
      <p:ext uri="{BB962C8B-B14F-4D97-AF65-F5344CB8AC3E}">
        <p14:creationId xmlns:p14="http://schemas.microsoft.com/office/powerpoint/2010/main" val="33252209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generated with very high confidence">
            <a:extLst>
              <a:ext uri="{FF2B5EF4-FFF2-40B4-BE49-F238E27FC236}">
                <a16:creationId xmlns:a16="http://schemas.microsoft.com/office/drawing/2014/main" id="{CA801AD4-E402-4289-9057-4C63C58D5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209" y="685799"/>
            <a:ext cx="8778310" cy="5820828"/>
          </a:xfrm>
          <a:prstGeom prst="rect">
            <a:avLst/>
          </a:prstGeom>
        </p:spPr>
      </p:pic>
      <p:sp>
        <p:nvSpPr>
          <p:cNvPr id="13" name="Title 1">
            <a:extLst>
              <a:ext uri="{FF2B5EF4-FFF2-40B4-BE49-F238E27FC236}">
                <a16:creationId xmlns:a16="http://schemas.microsoft.com/office/drawing/2014/main" id="{9124B9C4-68F7-4ED6-8095-34A91832FEA8}"/>
              </a:ext>
            </a:extLst>
          </p:cNvPr>
          <p:cNvSpPr>
            <a:spLocks noGrp="1"/>
          </p:cNvSpPr>
          <p:nvPr>
            <p:ph type="title"/>
          </p:nvPr>
        </p:nvSpPr>
        <p:spPr>
          <a:xfrm>
            <a:off x="1719209" y="351373"/>
            <a:ext cx="8778310" cy="598795"/>
          </a:xfrm>
        </p:spPr>
        <p:txBody>
          <a:bodyPr>
            <a:noAutofit/>
          </a:bodyPr>
          <a:lstStyle/>
          <a:p>
            <a:pPr algn="ctr"/>
            <a:r>
              <a:rPr lang="en-US" sz="3200" dirty="0">
                <a:solidFill>
                  <a:srgbClr val="65665C"/>
                </a:solidFill>
              </a:rPr>
              <a:t>Praesidium Data Trends: </a:t>
            </a:r>
            <a:br>
              <a:rPr lang="en-US" sz="3200" dirty="0">
                <a:solidFill>
                  <a:srgbClr val="65665C"/>
                </a:solidFill>
              </a:rPr>
            </a:br>
            <a:r>
              <a:rPr lang="en-US" sz="3200" dirty="0">
                <a:solidFill>
                  <a:srgbClr val="65665C"/>
                </a:solidFill>
              </a:rPr>
              <a:t>Where Adult-to-Youth Sexual Misconduct Occurs</a:t>
            </a:r>
          </a:p>
        </p:txBody>
      </p:sp>
      <p:sp>
        <p:nvSpPr>
          <p:cNvPr id="14" name="Rectangle 13">
            <a:extLst>
              <a:ext uri="{FF2B5EF4-FFF2-40B4-BE49-F238E27FC236}">
                <a16:creationId xmlns:a16="http://schemas.microsoft.com/office/drawing/2014/main" id="{8BCEABE4-D44D-4A71-887A-FA8EE400133A}"/>
              </a:ext>
            </a:extLst>
          </p:cNvPr>
          <p:cNvSpPr/>
          <p:nvPr/>
        </p:nvSpPr>
        <p:spPr bwMode="auto">
          <a:xfrm rot="16200000" flipV="1">
            <a:off x="6019330" y="-653959"/>
            <a:ext cx="45719" cy="3787311"/>
          </a:xfrm>
          <a:prstGeom prst="rect">
            <a:avLst/>
          </a:prstGeom>
          <a:solidFill>
            <a:srgbClr val="41748D"/>
          </a:solidFill>
          <a:ln w="9525">
            <a:noFill/>
            <a:round/>
            <a:headEnd/>
            <a:tailEnd/>
          </a:ln>
        </p:spPr>
        <p:txBody>
          <a:bodyPr vert="horz" wrap="square" lIns="121920" tIns="60960" rIns="121920" bIns="60960" numCol="1" rtlCol="0" anchor="t" anchorCtr="0" compatLnSpc="1">
            <a:prstTxWarp prst="textNoShape">
              <a:avLst/>
            </a:prstTxWarp>
          </a:bodyPr>
          <a:lstStyle/>
          <a:p>
            <a:pPr algn="ctr">
              <a:defRPr/>
            </a:pPr>
            <a:endParaRPr lang="en-US" sz="2400">
              <a:solidFill>
                <a:srgbClr val="44546A"/>
              </a:solidFill>
              <a:latin typeface="Calibri" panose="020F0502020204030204"/>
            </a:endParaRPr>
          </a:p>
        </p:txBody>
      </p:sp>
      <p:sp>
        <p:nvSpPr>
          <p:cNvPr id="15" name="TextBox 14">
            <a:extLst>
              <a:ext uri="{FF2B5EF4-FFF2-40B4-BE49-F238E27FC236}">
                <a16:creationId xmlns:a16="http://schemas.microsoft.com/office/drawing/2014/main" id="{E7BBFDAF-9A96-411F-89AD-25DC2C763FFA}"/>
              </a:ext>
            </a:extLst>
          </p:cNvPr>
          <p:cNvSpPr txBox="1"/>
          <p:nvPr/>
        </p:nvSpPr>
        <p:spPr>
          <a:xfrm>
            <a:off x="372290" y="5802869"/>
            <a:ext cx="3473790" cy="369332"/>
          </a:xfrm>
          <a:prstGeom prst="rect">
            <a:avLst/>
          </a:prstGeom>
          <a:noFill/>
        </p:spPr>
        <p:txBody>
          <a:bodyPr wrap="square" rtlCol="0">
            <a:spAutoFit/>
          </a:bodyPr>
          <a:lstStyle/>
          <a:p>
            <a:r>
              <a:rPr lang="en-US" b="1" i="1" dirty="0">
                <a:hlinkClick r:id="rId3"/>
              </a:rPr>
              <a:t>Download the Praesidium Report</a:t>
            </a:r>
            <a:endParaRPr lang="en-US" b="1" i="1" dirty="0"/>
          </a:p>
        </p:txBody>
      </p:sp>
    </p:spTree>
    <p:extLst>
      <p:ext uri="{BB962C8B-B14F-4D97-AF65-F5344CB8AC3E}">
        <p14:creationId xmlns:p14="http://schemas.microsoft.com/office/powerpoint/2010/main" val="138844934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 y="197480"/>
            <a:ext cx="11922369" cy="1325563"/>
          </a:xfrm>
        </p:spPr>
        <p:txBody>
          <a:bodyPr>
            <a:noAutofit/>
          </a:bodyPr>
          <a:lstStyle/>
          <a:p>
            <a:pPr>
              <a:defRPr/>
            </a:pPr>
            <a:r>
              <a:rPr lang="en-US" dirty="0"/>
              <a:t>Establishing Better Boundaries with Youth</a:t>
            </a:r>
            <a:endParaRPr lang="en-US" baseline="64000" dirty="0"/>
          </a:p>
        </p:txBody>
      </p:sp>
      <p:sp>
        <p:nvSpPr>
          <p:cNvPr id="16388" name="Rectangle 3"/>
          <p:cNvSpPr>
            <a:spLocks noGrp="1" noChangeArrowheads="1"/>
          </p:cNvSpPr>
          <p:nvPr>
            <p:ph sz="half" idx="1"/>
          </p:nvPr>
        </p:nvSpPr>
        <p:spPr>
          <a:xfrm>
            <a:off x="1616677" y="1904885"/>
            <a:ext cx="5088452" cy="4082496"/>
          </a:xfrm>
        </p:spPr>
        <p:txBody>
          <a:bodyPr>
            <a:normAutofit lnSpcReduction="10000"/>
          </a:bodyPr>
          <a:lstStyle/>
          <a:p>
            <a:pPr>
              <a:spcAft>
                <a:spcPts val="1200"/>
              </a:spcAft>
              <a:buClr>
                <a:schemeClr val="bg2">
                  <a:lumMod val="25000"/>
                </a:schemeClr>
              </a:buClr>
              <a:buBlip>
                <a:blip r:embed="rId3"/>
              </a:buBlip>
            </a:pPr>
            <a:r>
              <a:rPr lang="en-US" sz="2400" dirty="0"/>
              <a:t> Texting</a:t>
            </a:r>
          </a:p>
          <a:p>
            <a:pPr>
              <a:spcAft>
                <a:spcPts val="1200"/>
              </a:spcAft>
              <a:buClr>
                <a:schemeClr val="bg2">
                  <a:lumMod val="25000"/>
                </a:schemeClr>
              </a:buClr>
              <a:buBlip>
                <a:blip r:embed="rId3"/>
              </a:buBlip>
            </a:pPr>
            <a:r>
              <a:rPr lang="en-US" sz="2400" dirty="0"/>
              <a:t> Social Media</a:t>
            </a:r>
          </a:p>
          <a:p>
            <a:pPr>
              <a:spcAft>
                <a:spcPts val="1200"/>
              </a:spcAft>
              <a:buClr>
                <a:schemeClr val="bg2">
                  <a:lumMod val="25000"/>
                </a:schemeClr>
              </a:buClr>
              <a:buBlip>
                <a:blip r:embed="rId3"/>
              </a:buBlip>
            </a:pPr>
            <a:r>
              <a:rPr lang="en-US" sz="2400" dirty="0"/>
              <a:t> Emailing</a:t>
            </a:r>
          </a:p>
          <a:p>
            <a:pPr>
              <a:spcAft>
                <a:spcPts val="1200"/>
              </a:spcAft>
              <a:buClr>
                <a:schemeClr val="bg2">
                  <a:lumMod val="25000"/>
                </a:schemeClr>
              </a:buClr>
              <a:buBlip>
                <a:blip r:embed="rId3"/>
              </a:buBlip>
            </a:pPr>
            <a:r>
              <a:rPr lang="en-US" sz="2400" dirty="0"/>
              <a:t> Babysitting</a:t>
            </a:r>
          </a:p>
          <a:p>
            <a:pPr>
              <a:spcAft>
                <a:spcPts val="1200"/>
              </a:spcAft>
              <a:buClr>
                <a:schemeClr val="bg2">
                  <a:lumMod val="25000"/>
                </a:schemeClr>
              </a:buClr>
              <a:buBlip>
                <a:blip r:embed="rId3"/>
              </a:buBlip>
            </a:pPr>
            <a:r>
              <a:rPr lang="en-US" sz="2400" dirty="0"/>
              <a:t> Tutoring</a:t>
            </a:r>
          </a:p>
          <a:p>
            <a:pPr>
              <a:spcAft>
                <a:spcPts val="1200"/>
              </a:spcAft>
              <a:buClr>
                <a:schemeClr val="bg2">
                  <a:lumMod val="25000"/>
                </a:schemeClr>
              </a:buClr>
              <a:buBlip>
                <a:blip r:embed="rId3"/>
              </a:buBlip>
            </a:pPr>
            <a:r>
              <a:rPr lang="en-US" sz="2400" dirty="0"/>
              <a:t> After Hours Coaching or Lessons</a:t>
            </a:r>
          </a:p>
          <a:p>
            <a:pPr>
              <a:spcAft>
                <a:spcPts val="1200"/>
              </a:spcAft>
              <a:buClr>
                <a:schemeClr val="bg2">
                  <a:lumMod val="25000"/>
                </a:schemeClr>
              </a:buClr>
              <a:buBlip>
                <a:blip r:embed="rId3"/>
              </a:buBlip>
            </a:pPr>
            <a:r>
              <a:rPr lang="en-US" sz="2400" dirty="0"/>
              <a:t> Close Knit Community</a:t>
            </a:r>
          </a:p>
          <a:p>
            <a:pPr marL="0" indent="0">
              <a:spcAft>
                <a:spcPts val="1200"/>
              </a:spcAft>
              <a:buClr>
                <a:schemeClr val="bg2">
                  <a:lumMod val="25000"/>
                </a:schemeClr>
              </a:buClr>
              <a:buNone/>
            </a:pPr>
            <a:endParaRPr lang="en-US" sz="2400" dirty="0"/>
          </a:p>
          <a:p>
            <a:pPr marL="0" indent="0">
              <a:spcAft>
                <a:spcPts val="1200"/>
              </a:spcAft>
              <a:buClr>
                <a:schemeClr val="bg2">
                  <a:lumMod val="25000"/>
                </a:schemeClr>
              </a:buClr>
              <a:buNone/>
            </a:pPr>
            <a:endParaRPr lang="en-US" sz="3200" dirty="0"/>
          </a:p>
          <a:p>
            <a:pPr marL="0" indent="0">
              <a:spcAft>
                <a:spcPts val="1200"/>
              </a:spcAft>
              <a:buClr>
                <a:schemeClr val="bg2">
                  <a:lumMod val="25000"/>
                </a:schemeClr>
              </a:buClr>
              <a:buNone/>
            </a:pPr>
            <a:endParaRPr lang="en-US" sz="3200" dirty="0"/>
          </a:p>
        </p:txBody>
      </p:sp>
      <p:sp>
        <p:nvSpPr>
          <p:cNvPr id="5" name="Rectangle 6"/>
          <p:cNvSpPr>
            <a:spLocks noGrp="1" noChangeArrowheads="1"/>
          </p:cNvSpPr>
          <p:nvPr>
            <p:ph type="sldNum" sz="quarter" idx="4294967295"/>
          </p:nvPr>
        </p:nvSpPr>
        <p:spPr>
          <a:xfrm>
            <a:off x="100584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29829" indent="-37472651"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78" eaLnBrk="0" fontAlgn="base" hangingPunct="0">
              <a:spcBef>
                <a:spcPct val="0"/>
              </a:spcBef>
              <a:spcAft>
                <a:spcPct val="0"/>
              </a:spcAft>
              <a:defRPr sz="2400">
                <a:solidFill>
                  <a:schemeClr val="tx1"/>
                </a:solidFill>
                <a:latin typeface="Arial" charset="0"/>
                <a:ea typeface="Arial" charset="0"/>
                <a:cs typeface="Arial" charset="0"/>
              </a:defRPr>
            </a:lvl6pPr>
            <a:lvl7pPr marL="914354" eaLnBrk="0" fontAlgn="base" hangingPunct="0">
              <a:spcBef>
                <a:spcPct val="0"/>
              </a:spcBef>
              <a:spcAft>
                <a:spcPct val="0"/>
              </a:spcAft>
              <a:defRPr sz="2400">
                <a:solidFill>
                  <a:schemeClr val="tx1"/>
                </a:solidFill>
                <a:latin typeface="Arial" charset="0"/>
                <a:ea typeface="Arial" charset="0"/>
                <a:cs typeface="Arial" charset="0"/>
              </a:defRPr>
            </a:lvl7pPr>
            <a:lvl8pPr marL="1371532" eaLnBrk="0" fontAlgn="base" hangingPunct="0">
              <a:spcBef>
                <a:spcPct val="0"/>
              </a:spcBef>
              <a:spcAft>
                <a:spcPct val="0"/>
              </a:spcAft>
              <a:defRPr sz="2400">
                <a:solidFill>
                  <a:schemeClr val="tx1"/>
                </a:solidFill>
                <a:latin typeface="Arial" charset="0"/>
                <a:ea typeface="Arial" charset="0"/>
                <a:cs typeface="Arial" charset="0"/>
              </a:defRPr>
            </a:lvl8pPr>
            <a:lvl9pPr marL="182870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19A123-4C80-AF4B-BE34-B116CAF16F0A}" type="slidenum">
              <a:rPr lang="en-US" sz="1200">
                <a:solidFill>
                  <a:schemeClr val="bg1"/>
                </a:solidFill>
                <a:latin typeface="Garamond" charset="0"/>
              </a:rPr>
              <a:pPr eaLnBrk="1" hangingPunct="1"/>
              <a:t>14</a:t>
            </a:fld>
            <a:endParaRPr lang="en-US" sz="1200" dirty="0">
              <a:solidFill>
                <a:schemeClr val="bg1"/>
              </a:solidFill>
              <a:latin typeface="Garamond" charset="0"/>
            </a:endParaRP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8973" b="14616"/>
          <a:stretch/>
        </p:blipFill>
        <p:spPr>
          <a:xfrm>
            <a:off x="8236933" y="2273854"/>
            <a:ext cx="3955067" cy="408249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8141" y="3646308"/>
            <a:ext cx="1442055" cy="1572627"/>
          </a:xfrm>
          <a:prstGeom prst="rect">
            <a:avLst/>
          </a:prstGeom>
          <a:blipFill dpi="0" rotWithShape="1">
            <a:blip r:embed="rId6"/>
            <a:srcRect/>
            <a:stretch>
              <a:fillRect/>
            </a:stretch>
          </a:blipFill>
        </p:spPr>
      </p:pic>
    </p:spTree>
    <p:extLst>
      <p:ext uri="{BB962C8B-B14F-4D97-AF65-F5344CB8AC3E}">
        <p14:creationId xmlns:p14="http://schemas.microsoft.com/office/powerpoint/2010/main" val="345734711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sp>
        <p:nvSpPr>
          <p:cNvPr id="9" name="Rectangle 8"/>
          <p:cNvSpPr/>
          <p:nvPr/>
        </p:nvSpPr>
        <p:spPr>
          <a:xfrm>
            <a:off x="0" y="-14835"/>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200" y="2733782"/>
            <a:ext cx="9753600" cy="830997"/>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Preventing False Allegations</a:t>
            </a:r>
          </a:p>
        </p:txBody>
      </p:sp>
      <p:sp>
        <p:nvSpPr>
          <p:cNvPr id="7" name="Rectangle 6"/>
          <p:cNvSpPr/>
          <p:nvPr/>
        </p:nvSpPr>
        <p:spPr bwMode="auto">
          <a:xfrm rot="16200000" flipV="1">
            <a:off x="6020220" y="316744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0" y="117875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180384235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838200" y="0"/>
            <a:ext cx="10515600" cy="1325563"/>
          </a:xfrm>
        </p:spPr>
        <p:txBody>
          <a:bodyPr>
            <a:normAutofit/>
          </a:bodyPr>
          <a:lstStyle/>
          <a:p>
            <a:r>
              <a:rPr lang="en-US" altLang="en-US" dirty="0"/>
              <a:t>Decreasing Adult-to-Youth Abuse and False Allegation Risks</a:t>
            </a:r>
          </a:p>
        </p:txBody>
      </p:sp>
      <p:sp>
        <p:nvSpPr>
          <p:cNvPr id="6" name="Rectangle 3"/>
          <p:cNvSpPr>
            <a:spLocks noGrp="1" noChangeArrowheads="1"/>
          </p:cNvSpPr>
          <p:nvPr>
            <p:ph sz="half" idx="1"/>
          </p:nvPr>
        </p:nvSpPr>
        <p:spPr>
          <a:xfrm>
            <a:off x="6281349" y="2324340"/>
            <a:ext cx="5072451" cy="3685307"/>
          </a:xfrm>
        </p:spPr>
        <p:txBody>
          <a:bodyPr>
            <a:normAutofit/>
          </a:bodyPr>
          <a:lstStyle/>
          <a:p>
            <a:pPr>
              <a:spcAft>
                <a:spcPts val="1200"/>
              </a:spcAft>
              <a:buClr>
                <a:schemeClr val="bg2">
                  <a:lumMod val="25000"/>
                </a:schemeClr>
              </a:buClr>
              <a:buBlip>
                <a:blip r:embed="rId4"/>
              </a:buBlip>
            </a:pPr>
            <a:r>
              <a:rPr lang="en-US" sz="2400" dirty="0"/>
              <a:t> Following policies governing  </a:t>
            </a:r>
            <a:br>
              <a:rPr lang="en-US" sz="2400" dirty="0"/>
            </a:br>
            <a:r>
              <a:rPr lang="en-US" sz="2400" dirty="0"/>
              <a:t> interactions with students</a:t>
            </a:r>
          </a:p>
          <a:p>
            <a:pPr>
              <a:spcAft>
                <a:spcPts val="1200"/>
              </a:spcAft>
              <a:buClr>
                <a:schemeClr val="bg2">
                  <a:lumMod val="25000"/>
                </a:schemeClr>
              </a:buClr>
              <a:buBlip>
                <a:blip r:embed="rId4"/>
              </a:buBlip>
            </a:pPr>
            <a:r>
              <a:rPr lang="en-US" altLang="en-US" sz="2400" dirty="0"/>
              <a:t> Reducing one-on-one interactions</a:t>
            </a:r>
          </a:p>
          <a:p>
            <a:pPr>
              <a:spcAft>
                <a:spcPts val="1200"/>
              </a:spcAft>
              <a:buClr>
                <a:schemeClr val="bg2">
                  <a:lumMod val="25000"/>
                </a:schemeClr>
              </a:buClr>
              <a:buBlip>
                <a:blip r:embed="rId4"/>
              </a:buBlip>
            </a:pPr>
            <a:r>
              <a:rPr lang="en-US" altLang="en-US" sz="2400" dirty="0"/>
              <a:t> Increased supervision</a:t>
            </a:r>
          </a:p>
          <a:p>
            <a:pPr>
              <a:spcAft>
                <a:spcPts val="1200"/>
              </a:spcAft>
              <a:buClr>
                <a:schemeClr val="bg2">
                  <a:lumMod val="25000"/>
                </a:schemeClr>
              </a:buClr>
              <a:buBlip>
                <a:blip r:embed="rId4"/>
              </a:buBlip>
            </a:pPr>
            <a:r>
              <a:rPr lang="en-US" altLang="en-US" sz="2400" dirty="0"/>
              <a:t> Training and increased awareness</a:t>
            </a:r>
          </a:p>
          <a:p>
            <a:pPr marL="0" indent="0">
              <a:spcAft>
                <a:spcPts val="1200"/>
              </a:spcAft>
              <a:buClr>
                <a:schemeClr val="bg2">
                  <a:lumMod val="25000"/>
                </a:schemeClr>
              </a:buClr>
              <a:buNone/>
            </a:pPr>
            <a:endParaRPr lang="en-US" sz="3200" dirty="0"/>
          </a:p>
          <a:p>
            <a:pPr marL="0" indent="0">
              <a:spcAft>
                <a:spcPts val="1200"/>
              </a:spcAft>
              <a:buClr>
                <a:schemeClr val="bg2">
                  <a:lumMod val="25000"/>
                </a:schemeClr>
              </a:buClr>
              <a:buNone/>
            </a:pPr>
            <a:endParaRPr lang="en-US" sz="3200" dirty="0"/>
          </a:p>
        </p:txBody>
      </p:sp>
      <p:pic>
        <p:nvPicPr>
          <p:cNvPr id="9" name="Content Placeholder 8">
            <a:extLst>
              <a:ext uri="{FF2B5EF4-FFF2-40B4-BE49-F238E27FC236}">
                <a16:creationId xmlns:a16="http://schemas.microsoft.com/office/drawing/2014/main" id="{79D65C7A-2C04-484E-8651-B28824110C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23005" y="1979956"/>
            <a:ext cx="3225916" cy="3216140"/>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84794020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Protecting Yourself from False Allegations</a:t>
            </a:r>
          </a:p>
        </p:txBody>
      </p:sp>
      <p:sp>
        <p:nvSpPr>
          <p:cNvPr id="9" name="Rectangle 3"/>
          <p:cNvSpPr txBox="1">
            <a:spLocks noChangeArrowheads="1"/>
          </p:cNvSpPr>
          <p:nvPr/>
        </p:nvSpPr>
        <p:spPr>
          <a:xfrm>
            <a:off x="1593271" y="1783157"/>
            <a:ext cx="8176804" cy="422222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Clr>
                <a:schemeClr val="bg2">
                  <a:lumMod val="25000"/>
                </a:schemeClr>
              </a:buClr>
              <a:buBlip>
                <a:blip r:embed="rId4"/>
              </a:buBlip>
            </a:pPr>
            <a:r>
              <a:rPr lang="en-US" sz="3200" dirty="0"/>
              <a:t> Use the rule of “three or more” and “line of sight”</a:t>
            </a:r>
          </a:p>
          <a:p>
            <a:pPr>
              <a:spcAft>
                <a:spcPts val="1200"/>
              </a:spcAft>
              <a:buClr>
                <a:schemeClr val="bg2">
                  <a:lumMod val="25000"/>
                </a:schemeClr>
              </a:buClr>
              <a:buBlip>
                <a:blip r:embed="rId4"/>
              </a:buBlip>
            </a:pPr>
            <a:r>
              <a:rPr lang="en-US" sz="3200" dirty="0"/>
              <a:t> Don’t show favoritism</a:t>
            </a:r>
          </a:p>
          <a:p>
            <a:pPr>
              <a:spcAft>
                <a:spcPts val="1200"/>
              </a:spcAft>
              <a:buClr>
                <a:schemeClr val="bg2">
                  <a:lumMod val="25000"/>
                </a:schemeClr>
              </a:buClr>
              <a:buBlip>
                <a:blip r:embed="rId4"/>
              </a:buBlip>
            </a:pPr>
            <a:r>
              <a:rPr lang="en-US" sz="3200" dirty="0"/>
              <a:t> Follow policies about appropriate and inappropriate interactions</a:t>
            </a:r>
          </a:p>
          <a:p>
            <a:pPr>
              <a:spcAft>
                <a:spcPts val="1200"/>
              </a:spcAft>
              <a:buClr>
                <a:schemeClr val="bg2">
                  <a:lumMod val="25000"/>
                </a:schemeClr>
              </a:buClr>
              <a:buBlip>
                <a:blip r:embed="rId4"/>
              </a:buBlip>
            </a:pPr>
            <a:r>
              <a:rPr lang="en-US" sz="3200" dirty="0"/>
              <a:t> Avoid, address, and respond to crushes</a:t>
            </a:r>
          </a:p>
          <a:p>
            <a:pPr>
              <a:spcAft>
                <a:spcPts val="1200"/>
              </a:spcAft>
              <a:buClr>
                <a:schemeClr val="bg2">
                  <a:lumMod val="25000"/>
                </a:schemeClr>
              </a:buClr>
              <a:buBlip>
                <a:blip r:embed="rId4"/>
              </a:buBlip>
            </a:pPr>
            <a:r>
              <a:rPr lang="en-US" sz="3200" dirty="0"/>
              <a:t> No secrets with students </a:t>
            </a:r>
          </a:p>
          <a:p>
            <a:pPr>
              <a:spcAft>
                <a:spcPts val="1200"/>
              </a:spcAft>
              <a:buClr>
                <a:schemeClr val="bg2">
                  <a:lumMod val="25000"/>
                </a:schemeClr>
              </a:buClr>
              <a:buBlip>
                <a:blip r:embed="rId4"/>
              </a:buBlip>
            </a:pPr>
            <a:r>
              <a:rPr lang="en-US" sz="3200" dirty="0"/>
              <a:t> Avoid gift-giving</a:t>
            </a:r>
          </a:p>
          <a:p>
            <a:pPr>
              <a:spcAft>
                <a:spcPts val="1200"/>
              </a:spcAft>
              <a:buClr>
                <a:schemeClr val="bg2">
                  <a:lumMod val="25000"/>
                </a:schemeClr>
              </a:buClr>
              <a:buBlip>
                <a:blip r:embed="rId4"/>
              </a:buBlip>
            </a:pPr>
            <a:r>
              <a:rPr lang="en-US" sz="3200" dirty="0"/>
              <a:t> Avoid non-group social media and electronic communications </a:t>
            </a:r>
          </a:p>
          <a:p>
            <a:pPr>
              <a:spcAft>
                <a:spcPts val="1200"/>
              </a:spcAft>
              <a:buClr>
                <a:schemeClr val="bg2">
                  <a:lumMod val="25000"/>
                </a:schemeClr>
              </a:buClr>
              <a:buFont typeface="Arial" panose="020B0604020202020204" pitchFamily="34" charset="0"/>
              <a:buBlip>
                <a:blip r:embed="rId4"/>
              </a:buBlip>
            </a:pPr>
            <a:endParaRPr lang="en-US" sz="3200" dirty="0"/>
          </a:p>
        </p:txBody>
      </p:sp>
      <p:sp>
        <p:nvSpPr>
          <p:cNvPr id="13" name="Text Placeholder 3"/>
          <p:cNvSpPr txBox="1">
            <a:spLocks/>
          </p:cNvSpPr>
          <p:nvPr/>
        </p:nvSpPr>
        <p:spPr>
          <a:xfrm>
            <a:off x="0" y="5636051"/>
            <a:ext cx="12192000" cy="36933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10">
              <a:spcBef>
                <a:spcPct val="20000"/>
              </a:spcBef>
              <a:defRPr/>
            </a:pPr>
            <a:r>
              <a:rPr lang="en-US" sz="2400" i="1" dirty="0">
                <a:solidFill>
                  <a:schemeClr val="accent1"/>
                </a:solidFill>
                <a:cs typeface="+mj-cs"/>
              </a:rPr>
              <a:t>Ask yourself: How would this appear to an outsider?</a:t>
            </a:r>
          </a:p>
        </p:txBody>
      </p:sp>
    </p:spTree>
    <p:custDataLst>
      <p:tags r:id="rId1"/>
    </p:custDataLst>
    <p:extLst>
      <p:ext uri="{BB962C8B-B14F-4D97-AF65-F5344CB8AC3E}">
        <p14:creationId xmlns:p14="http://schemas.microsoft.com/office/powerpoint/2010/main" val="110877672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sp>
        <p:nvSpPr>
          <p:cNvPr id="9" name="Rectangle 8"/>
          <p:cNvSpPr/>
          <p:nvPr/>
        </p:nvSpPr>
        <p:spPr>
          <a:xfrm>
            <a:off x="0" y="0"/>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199" y="2256500"/>
            <a:ext cx="9753600" cy="1661993"/>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Youth-to-Youth Abuse and Sexualized Behaviors</a:t>
            </a:r>
          </a:p>
        </p:txBody>
      </p:sp>
      <p:sp>
        <p:nvSpPr>
          <p:cNvPr id="7" name="Rectangle 6"/>
          <p:cNvSpPr/>
          <p:nvPr/>
        </p:nvSpPr>
        <p:spPr bwMode="auto">
          <a:xfrm rot="16200000" flipV="1">
            <a:off x="6020220" y="316744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0" y="117875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2007758470"/>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Student-to-Student Abuse</a:t>
            </a:r>
          </a:p>
        </p:txBody>
      </p:sp>
      <p:graphicFrame>
        <p:nvGraphicFramePr>
          <p:cNvPr id="5" name="Diagram 4"/>
          <p:cNvGraphicFramePr/>
          <p:nvPr>
            <p:extLst/>
          </p:nvPr>
        </p:nvGraphicFramePr>
        <p:xfrm>
          <a:off x="3454400" y="1575236"/>
          <a:ext cx="7284720" cy="450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93413" y="6095989"/>
            <a:ext cx="6321973" cy="307777"/>
          </a:xfrm>
          <a:prstGeom prst="rect">
            <a:avLst/>
          </a:prstGeom>
          <a:noFill/>
        </p:spPr>
        <p:txBody>
          <a:bodyPr wrap="square" rtlCol="0">
            <a:spAutoFit/>
          </a:bodyPr>
          <a:lstStyle/>
          <a:p>
            <a:r>
              <a:rPr lang="en-US" sz="1400" dirty="0">
                <a:solidFill>
                  <a:schemeClr val="bg1">
                    <a:lumMod val="50000"/>
                  </a:schemeClr>
                </a:solidFill>
              </a:rPr>
              <a:t>“Hidden horror of school sex assaults revealed,” </a:t>
            </a:r>
            <a:r>
              <a:rPr lang="en-US" sz="1400" i="1" dirty="0">
                <a:solidFill>
                  <a:schemeClr val="bg1">
                    <a:lumMod val="50000"/>
                  </a:schemeClr>
                </a:solidFill>
                <a:hlinkClick r:id="rId8"/>
              </a:rPr>
              <a:t>Associated Press</a:t>
            </a:r>
            <a:r>
              <a:rPr lang="en-US" sz="1400" dirty="0">
                <a:solidFill>
                  <a:schemeClr val="bg1">
                    <a:lumMod val="50000"/>
                  </a:schemeClr>
                </a:solidFill>
                <a:hlinkClick r:id="rId8"/>
              </a:rPr>
              <a:t> </a:t>
            </a:r>
            <a:r>
              <a:rPr lang="en-US" sz="1400" dirty="0">
                <a:solidFill>
                  <a:schemeClr val="bg1">
                    <a:lumMod val="50000"/>
                  </a:schemeClr>
                </a:solidFill>
              </a:rPr>
              <a:t>(May 2017)</a:t>
            </a:r>
          </a:p>
        </p:txBody>
      </p:sp>
    </p:spTree>
    <p:extLst>
      <p:ext uri="{BB962C8B-B14F-4D97-AF65-F5344CB8AC3E}">
        <p14:creationId xmlns:p14="http://schemas.microsoft.com/office/powerpoint/2010/main" val="4445734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sp>
        <p:nvSpPr>
          <p:cNvPr id="9" name="Rectangle 8"/>
          <p:cNvSpPr/>
          <p:nvPr/>
        </p:nvSpPr>
        <p:spPr>
          <a:xfrm>
            <a:off x="0" y="-1405"/>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200" y="2321944"/>
            <a:ext cx="9753600" cy="830997"/>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Keeping Your School Safe</a:t>
            </a:r>
          </a:p>
        </p:txBody>
      </p:sp>
      <p:sp>
        <p:nvSpPr>
          <p:cNvPr id="7" name="Rectangle 6"/>
          <p:cNvSpPr/>
          <p:nvPr/>
        </p:nvSpPr>
        <p:spPr bwMode="auto">
          <a:xfrm rot="16200000" flipV="1">
            <a:off x="6065529" y="3562858"/>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9" y="906903"/>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2" name="TextBox 1"/>
          <p:cNvSpPr txBox="1"/>
          <p:nvPr/>
        </p:nvSpPr>
        <p:spPr>
          <a:xfrm>
            <a:off x="2335799" y="3180390"/>
            <a:ext cx="7520401" cy="523220"/>
          </a:xfrm>
          <a:prstGeom prst="rect">
            <a:avLst/>
          </a:prstGeom>
          <a:noFill/>
        </p:spPr>
        <p:txBody>
          <a:bodyPr wrap="square" rtlCol="0">
            <a:spAutoFit/>
          </a:bodyPr>
          <a:lstStyle/>
          <a:p>
            <a:pPr algn="ctr"/>
            <a:r>
              <a:rPr lang="en-US" sz="2800" dirty="0">
                <a:solidFill>
                  <a:schemeClr val="bg1"/>
                </a:solidFill>
                <a:latin typeface="Weiss Std ExtraBold" panose="0204080207050B020303" pitchFamily="18" charset="0"/>
              </a:rPr>
              <a:t>Tips for Preventing Sexual Abuse</a:t>
            </a:r>
          </a:p>
        </p:txBody>
      </p:sp>
    </p:spTree>
    <p:extLst>
      <p:ext uri="{BB962C8B-B14F-4D97-AF65-F5344CB8AC3E}">
        <p14:creationId xmlns:p14="http://schemas.microsoft.com/office/powerpoint/2010/main" val="145975603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59294"/>
            <a:ext cx="11922369" cy="1325563"/>
          </a:xfrm>
        </p:spPr>
        <p:txBody>
          <a:bodyPr>
            <a:noAutofit/>
          </a:bodyPr>
          <a:lstStyle/>
          <a:p>
            <a:pPr>
              <a:defRPr/>
            </a:pPr>
            <a:r>
              <a:rPr lang="en-US" dirty="0"/>
              <a:t>How Youth-to-Youth Sexualized Behaviors </a:t>
            </a:r>
            <a:br>
              <a:rPr lang="en-US" dirty="0"/>
            </a:br>
            <a:r>
              <a:rPr lang="en-US" dirty="0"/>
              <a:t>and Abuse Occur</a:t>
            </a:r>
            <a:endParaRPr lang="en-US" baseline="64000" dirty="0"/>
          </a:p>
        </p:txBody>
      </p:sp>
      <p:sp>
        <p:nvSpPr>
          <p:cNvPr id="16388" name="Rectangle 3"/>
          <p:cNvSpPr>
            <a:spLocks noGrp="1" noChangeArrowheads="1"/>
          </p:cNvSpPr>
          <p:nvPr>
            <p:ph sz="half" idx="1"/>
          </p:nvPr>
        </p:nvSpPr>
        <p:spPr/>
        <p:txBody>
          <a:bodyPr>
            <a:normAutofit/>
          </a:bodyPr>
          <a:lstStyle/>
          <a:p>
            <a:pPr>
              <a:spcAft>
                <a:spcPts val="1200"/>
              </a:spcAft>
              <a:buClr>
                <a:schemeClr val="bg2">
                  <a:lumMod val="25000"/>
                </a:schemeClr>
              </a:buClr>
              <a:buBlip>
                <a:blip r:embed="rId3"/>
              </a:buBlip>
            </a:pPr>
            <a:r>
              <a:rPr lang="en-US" sz="3200" dirty="0"/>
              <a:t> Opportunity</a:t>
            </a:r>
          </a:p>
          <a:p>
            <a:pPr>
              <a:spcAft>
                <a:spcPts val="1200"/>
              </a:spcAft>
              <a:buClr>
                <a:schemeClr val="bg2">
                  <a:lumMod val="25000"/>
                </a:schemeClr>
              </a:buClr>
              <a:buBlip>
                <a:blip r:embed="rId3"/>
              </a:buBlip>
            </a:pPr>
            <a:r>
              <a:rPr lang="en-US" sz="3200" dirty="0"/>
              <a:t> Location</a:t>
            </a:r>
          </a:p>
          <a:p>
            <a:pPr>
              <a:spcAft>
                <a:spcPts val="1200"/>
              </a:spcAft>
              <a:buClr>
                <a:schemeClr val="bg2">
                  <a:lumMod val="25000"/>
                </a:schemeClr>
              </a:buClr>
              <a:buBlip>
                <a:blip r:embed="rId3"/>
              </a:buBlip>
            </a:pPr>
            <a:r>
              <a:rPr lang="en-US" sz="3200" dirty="0"/>
              <a:t> Activity</a:t>
            </a:r>
          </a:p>
          <a:p>
            <a:pPr>
              <a:spcAft>
                <a:spcPts val="1200"/>
              </a:spcAft>
              <a:buClr>
                <a:schemeClr val="bg2">
                  <a:lumMod val="25000"/>
                </a:schemeClr>
              </a:buClr>
              <a:buBlip>
                <a:blip r:embed="rId3"/>
              </a:buBlip>
            </a:pPr>
            <a:r>
              <a:rPr lang="en-US" sz="3200" dirty="0"/>
              <a:t> Lack of Monitoring</a:t>
            </a:r>
          </a:p>
          <a:p>
            <a:pPr>
              <a:spcAft>
                <a:spcPts val="1200"/>
              </a:spcAft>
              <a:buClr>
                <a:schemeClr val="bg2">
                  <a:lumMod val="25000"/>
                </a:schemeClr>
              </a:buClr>
              <a:buBlip>
                <a:blip r:embed="rId3"/>
              </a:buBlip>
            </a:pPr>
            <a:r>
              <a:rPr lang="en-US" sz="3200" dirty="0"/>
              <a:t> Poor Planning</a:t>
            </a:r>
          </a:p>
        </p:txBody>
      </p:sp>
      <p:sp>
        <p:nvSpPr>
          <p:cNvPr id="5" name="Rectangle 6"/>
          <p:cNvSpPr>
            <a:spLocks noGrp="1" noChangeArrowheads="1"/>
          </p:cNvSpPr>
          <p:nvPr>
            <p:ph type="sldNum" sz="quarter" idx="4294967295"/>
          </p:nvPr>
        </p:nvSpPr>
        <p:spPr>
          <a:xfrm>
            <a:off x="100584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29829" indent="-37472651"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78" eaLnBrk="0" fontAlgn="base" hangingPunct="0">
              <a:spcBef>
                <a:spcPct val="0"/>
              </a:spcBef>
              <a:spcAft>
                <a:spcPct val="0"/>
              </a:spcAft>
              <a:defRPr sz="2400">
                <a:solidFill>
                  <a:schemeClr val="tx1"/>
                </a:solidFill>
                <a:latin typeface="Arial" charset="0"/>
                <a:ea typeface="Arial" charset="0"/>
                <a:cs typeface="Arial" charset="0"/>
              </a:defRPr>
            </a:lvl6pPr>
            <a:lvl7pPr marL="914354" eaLnBrk="0" fontAlgn="base" hangingPunct="0">
              <a:spcBef>
                <a:spcPct val="0"/>
              </a:spcBef>
              <a:spcAft>
                <a:spcPct val="0"/>
              </a:spcAft>
              <a:defRPr sz="2400">
                <a:solidFill>
                  <a:schemeClr val="tx1"/>
                </a:solidFill>
                <a:latin typeface="Arial" charset="0"/>
                <a:ea typeface="Arial" charset="0"/>
                <a:cs typeface="Arial" charset="0"/>
              </a:defRPr>
            </a:lvl7pPr>
            <a:lvl8pPr marL="1371532" eaLnBrk="0" fontAlgn="base" hangingPunct="0">
              <a:spcBef>
                <a:spcPct val="0"/>
              </a:spcBef>
              <a:spcAft>
                <a:spcPct val="0"/>
              </a:spcAft>
              <a:defRPr sz="2400">
                <a:solidFill>
                  <a:schemeClr val="tx1"/>
                </a:solidFill>
                <a:latin typeface="Arial" charset="0"/>
                <a:ea typeface="Arial" charset="0"/>
                <a:cs typeface="Arial" charset="0"/>
              </a:defRPr>
            </a:lvl8pPr>
            <a:lvl9pPr marL="182870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19A123-4C80-AF4B-BE34-B116CAF16F0A}" type="slidenum">
              <a:rPr lang="en-US" sz="1200">
                <a:solidFill>
                  <a:schemeClr val="bg1"/>
                </a:solidFill>
                <a:latin typeface="Garamond" charset="0"/>
              </a:rPr>
              <a:pPr eaLnBrk="1" hangingPunct="1"/>
              <a:t>20</a:t>
            </a:fld>
            <a:endParaRPr lang="en-US" sz="1200" dirty="0">
              <a:solidFill>
                <a:schemeClr val="bg1"/>
              </a:solidFill>
              <a:latin typeface="Garamond" charset="0"/>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tretch>
            <a:fillRect/>
          </a:stretch>
        </p:blipFill>
        <p:spPr>
          <a:xfrm>
            <a:off x="6369083" y="2507874"/>
            <a:ext cx="1369092" cy="122564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468821" y="3885923"/>
            <a:ext cx="1369091" cy="1222403"/>
          </a:xfrm>
          <a:prstGeom prst="rect">
            <a:avLst/>
          </a:prstGeom>
        </p:spPr>
      </p:pic>
      <p:sp>
        <p:nvSpPr>
          <p:cNvPr id="8" name="Content Placeholder 2"/>
          <p:cNvSpPr txBox="1">
            <a:spLocks/>
          </p:cNvSpPr>
          <p:nvPr/>
        </p:nvSpPr>
        <p:spPr>
          <a:xfrm>
            <a:off x="8087458" y="2638987"/>
            <a:ext cx="2626659" cy="4573695"/>
          </a:xfrm>
          <a:prstGeom prst="rect">
            <a:avLst/>
          </a:prstGeom>
        </p:spPr>
        <p:txBody>
          <a:bodyPr vert="horz" lIns="91440" tIns="45720" rIns="9144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13334D"/>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13334D"/>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13334D"/>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13334D"/>
              </a:buClr>
              <a:buFont typeface="Calibri" pitchFamily="34" charset="0"/>
              <a:buChar char="◦"/>
              <a:defRPr sz="18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None/>
              <a:tabLst>
                <a:tab pos="1371532" algn="l"/>
              </a:tabLst>
            </a:pPr>
            <a:r>
              <a:rPr lang="en-US" b="1" dirty="0"/>
              <a:t>Sexual Curiosity</a:t>
            </a:r>
          </a:p>
          <a:p>
            <a:pPr marL="0" indent="0">
              <a:lnSpc>
                <a:spcPct val="100000"/>
              </a:lnSpc>
              <a:spcBef>
                <a:spcPts val="0"/>
              </a:spcBef>
              <a:spcAft>
                <a:spcPts val="0"/>
              </a:spcAft>
              <a:buNone/>
              <a:tabLst>
                <a:tab pos="1371532" algn="l"/>
              </a:tabLst>
            </a:pPr>
            <a:endParaRPr lang="en-US" b="1" dirty="0"/>
          </a:p>
          <a:p>
            <a:pPr marL="0" indent="0">
              <a:lnSpc>
                <a:spcPct val="100000"/>
              </a:lnSpc>
              <a:spcBef>
                <a:spcPts val="0"/>
              </a:spcBef>
              <a:spcAft>
                <a:spcPts val="0"/>
              </a:spcAft>
              <a:buNone/>
              <a:tabLst>
                <a:tab pos="1371532" algn="l"/>
              </a:tabLst>
            </a:pPr>
            <a:endParaRPr lang="en-US" b="1" dirty="0"/>
          </a:p>
          <a:p>
            <a:pPr marL="0" indent="0">
              <a:lnSpc>
                <a:spcPct val="100000"/>
              </a:lnSpc>
              <a:spcBef>
                <a:spcPts val="0"/>
              </a:spcBef>
              <a:spcAft>
                <a:spcPts val="0"/>
              </a:spcAft>
              <a:buNone/>
              <a:tabLst>
                <a:tab pos="1371532" algn="l"/>
              </a:tabLst>
            </a:pPr>
            <a:r>
              <a:rPr lang="en-US" b="1" dirty="0"/>
              <a:t>Sexual Abuse</a:t>
            </a:r>
          </a:p>
          <a:p>
            <a:pPr marL="1371532" indent="-1371532">
              <a:buNone/>
              <a:tabLst>
                <a:tab pos="1371532" algn="l"/>
              </a:tabLst>
            </a:pPr>
            <a:endParaRPr lang="en-US" dirty="0"/>
          </a:p>
          <a:p>
            <a:pPr marL="1371532" indent="-1371532">
              <a:buNone/>
              <a:tabLst>
                <a:tab pos="1371532" algn="l"/>
              </a:tabLst>
            </a:pPr>
            <a:r>
              <a:rPr lang="en-US" dirty="0"/>
              <a:t>	</a:t>
            </a:r>
          </a:p>
        </p:txBody>
      </p:sp>
    </p:spTree>
    <p:extLst>
      <p:ext uri="{BB962C8B-B14F-4D97-AF65-F5344CB8AC3E}">
        <p14:creationId xmlns:p14="http://schemas.microsoft.com/office/powerpoint/2010/main" val="3096332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366FF7B0-1650-477E-9CB7-DCB54C6B127B}"/>
              </a:ext>
            </a:extLst>
          </p:cNvPr>
          <p:cNvPicPr>
            <a:picLocks noChangeAspect="1"/>
          </p:cNvPicPr>
          <p:nvPr/>
        </p:nvPicPr>
        <p:blipFill rotWithShape="1">
          <a:blip r:embed="rId3">
            <a:extLst>
              <a:ext uri="{28A0092B-C50C-407E-A947-70E740481C1C}">
                <a14:useLocalDpi xmlns:a14="http://schemas.microsoft.com/office/drawing/2010/main" val="0"/>
              </a:ext>
            </a:extLst>
          </a:blip>
          <a:srcRect b="1113"/>
          <a:stretch/>
        </p:blipFill>
        <p:spPr>
          <a:xfrm>
            <a:off x="1703315" y="27161"/>
            <a:ext cx="8785371" cy="6432634"/>
          </a:xfrm>
          <a:prstGeom prst="rect">
            <a:avLst/>
          </a:prstGeom>
        </p:spPr>
      </p:pic>
      <p:sp>
        <p:nvSpPr>
          <p:cNvPr id="13" name="Title 1">
            <a:extLst>
              <a:ext uri="{FF2B5EF4-FFF2-40B4-BE49-F238E27FC236}">
                <a16:creationId xmlns:a16="http://schemas.microsoft.com/office/drawing/2014/main" id="{9124B9C4-68F7-4ED6-8095-34A91832FEA8}"/>
              </a:ext>
            </a:extLst>
          </p:cNvPr>
          <p:cNvSpPr>
            <a:spLocks noGrp="1"/>
          </p:cNvSpPr>
          <p:nvPr>
            <p:ph type="title"/>
          </p:nvPr>
        </p:nvSpPr>
        <p:spPr>
          <a:xfrm>
            <a:off x="460780" y="370198"/>
            <a:ext cx="11367042" cy="598795"/>
          </a:xfrm>
        </p:spPr>
        <p:txBody>
          <a:bodyPr>
            <a:noAutofit/>
          </a:bodyPr>
          <a:lstStyle/>
          <a:p>
            <a:pPr algn="ctr"/>
            <a:r>
              <a:rPr lang="en-US" sz="3200" dirty="0">
                <a:solidFill>
                  <a:srgbClr val="65665C"/>
                </a:solidFill>
              </a:rPr>
              <a:t>Praesidium Data Trends: </a:t>
            </a:r>
            <a:br>
              <a:rPr lang="en-US" sz="3200" dirty="0">
                <a:solidFill>
                  <a:srgbClr val="65665C"/>
                </a:solidFill>
              </a:rPr>
            </a:br>
            <a:r>
              <a:rPr lang="en-US" sz="3200" dirty="0">
                <a:solidFill>
                  <a:srgbClr val="65665C"/>
                </a:solidFill>
              </a:rPr>
              <a:t>Where Youth-to-Youth Sexualized Behaviors and Abuse Occur</a:t>
            </a:r>
          </a:p>
        </p:txBody>
      </p:sp>
      <p:sp>
        <p:nvSpPr>
          <p:cNvPr id="14" name="Rectangle 13">
            <a:extLst>
              <a:ext uri="{FF2B5EF4-FFF2-40B4-BE49-F238E27FC236}">
                <a16:creationId xmlns:a16="http://schemas.microsoft.com/office/drawing/2014/main" id="{8BCEABE4-D44D-4A71-887A-FA8EE400133A}"/>
              </a:ext>
            </a:extLst>
          </p:cNvPr>
          <p:cNvSpPr/>
          <p:nvPr/>
        </p:nvSpPr>
        <p:spPr bwMode="auto">
          <a:xfrm rot="16200000" flipV="1">
            <a:off x="6019330" y="-663012"/>
            <a:ext cx="45719" cy="3787311"/>
          </a:xfrm>
          <a:prstGeom prst="rect">
            <a:avLst/>
          </a:prstGeom>
          <a:solidFill>
            <a:srgbClr val="41748D"/>
          </a:solidFill>
          <a:ln w="9525">
            <a:noFill/>
            <a:round/>
            <a:headEnd/>
            <a:tailEnd/>
          </a:ln>
        </p:spPr>
        <p:txBody>
          <a:bodyPr vert="horz" wrap="square" lIns="121920" tIns="60960" rIns="121920" bIns="60960" numCol="1" rtlCol="0" anchor="t" anchorCtr="0" compatLnSpc="1">
            <a:prstTxWarp prst="textNoShape">
              <a:avLst/>
            </a:prstTxWarp>
          </a:bodyPr>
          <a:lstStyle/>
          <a:p>
            <a:pPr algn="ctr">
              <a:defRPr/>
            </a:pPr>
            <a:endParaRPr lang="en-US" sz="2400">
              <a:solidFill>
                <a:srgbClr val="44546A"/>
              </a:solidFill>
              <a:latin typeface="Calibri" panose="020F0502020204030204"/>
            </a:endParaRPr>
          </a:p>
        </p:txBody>
      </p:sp>
      <p:sp>
        <p:nvSpPr>
          <p:cNvPr id="4" name="TextBox 3">
            <a:extLst>
              <a:ext uri="{FF2B5EF4-FFF2-40B4-BE49-F238E27FC236}">
                <a16:creationId xmlns:a16="http://schemas.microsoft.com/office/drawing/2014/main" id="{6FD9EC4C-8E08-4F24-8ABA-1D297FE34711}"/>
              </a:ext>
            </a:extLst>
          </p:cNvPr>
          <p:cNvSpPr txBox="1"/>
          <p:nvPr/>
        </p:nvSpPr>
        <p:spPr>
          <a:xfrm>
            <a:off x="460780" y="5950183"/>
            <a:ext cx="3473790" cy="369332"/>
          </a:xfrm>
          <a:prstGeom prst="rect">
            <a:avLst/>
          </a:prstGeom>
          <a:noFill/>
        </p:spPr>
        <p:txBody>
          <a:bodyPr wrap="square" rtlCol="0">
            <a:spAutoFit/>
          </a:bodyPr>
          <a:lstStyle/>
          <a:p>
            <a:r>
              <a:rPr lang="en-US" b="1" i="1" dirty="0">
                <a:hlinkClick r:id="rId4"/>
              </a:rPr>
              <a:t>Download the Praesidium Report</a:t>
            </a:r>
            <a:endParaRPr lang="en-US" b="1" i="1" dirty="0"/>
          </a:p>
        </p:txBody>
      </p:sp>
    </p:spTree>
    <p:extLst>
      <p:ext uri="{BB962C8B-B14F-4D97-AF65-F5344CB8AC3E}">
        <p14:creationId xmlns:p14="http://schemas.microsoft.com/office/powerpoint/2010/main" val="819538835"/>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normAutofit/>
          </a:bodyPr>
          <a:lstStyle/>
          <a:p>
            <a:r>
              <a:rPr lang="en-US" altLang="en-US" dirty="0"/>
              <a:t>Decreasing Youth-to-Youth Abuse Risks</a:t>
            </a:r>
          </a:p>
        </p:txBody>
      </p:sp>
      <p:sp>
        <p:nvSpPr>
          <p:cNvPr id="6" name="Rectangle 3"/>
          <p:cNvSpPr>
            <a:spLocks noGrp="1" noChangeArrowheads="1"/>
          </p:cNvSpPr>
          <p:nvPr>
            <p:ph sz="half" idx="1"/>
          </p:nvPr>
        </p:nvSpPr>
        <p:spPr>
          <a:xfrm>
            <a:off x="6096000" y="1692876"/>
            <a:ext cx="5371070" cy="4287793"/>
          </a:xfrm>
        </p:spPr>
        <p:txBody>
          <a:bodyPr>
            <a:normAutofit fontScale="92500" lnSpcReduction="10000"/>
          </a:bodyPr>
          <a:lstStyle/>
          <a:p>
            <a:pPr marL="290513" indent="-290513">
              <a:spcAft>
                <a:spcPts val="1200"/>
              </a:spcAft>
              <a:buClr>
                <a:schemeClr val="bg2">
                  <a:lumMod val="25000"/>
                </a:schemeClr>
              </a:buClr>
              <a:buBlip>
                <a:blip r:embed="rId4"/>
              </a:buBlip>
            </a:pPr>
            <a:r>
              <a:rPr lang="en-US" sz="2400" dirty="0"/>
              <a:t>Structured activities at all times</a:t>
            </a:r>
          </a:p>
          <a:p>
            <a:pPr marL="290513" indent="-290513">
              <a:spcAft>
                <a:spcPts val="1200"/>
              </a:spcAft>
              <a:buClr>
                <a:schemeClr val="bg2">
                  <a:lumMod val="25000"/>
                </a:schemeClr>
              </a:buClr>
              <a:buBlip>
                <a:blip r:embed="rId4"/>
              </a:buBlip>
            </a:pPr>
            <a:r>
              <a:rPr lang="en-US" sz="2400" dirty="0"/>
              <a:t>Maintain approved ratios</a:t>
            </a:r>
          </a:p>
          <a:p>
            <a:pPr marL="290513" indent="-290513">
              <a:spcAft>
                <a:spcPts val="1200"/>
              </a:spcAft>
              <a:buClr>
                <a:schemeClr val="bg2">
                  <a:lumMod val="25000"/>
                </a:schemeClr>
              </a:buClr>
              <a:buBlip>
                <a:blip r:embed="rId4"/>
              </a:buBlip>
            </a:pPr>
            <a:r>
              <a:rPr lang="en-US" sz="2400" dirty="0"/>
              <a:t>Line-of-sight supervision</a:t>
            </a:r>
          </a:p>
          <a:p>
            <a:pPr marL="290513" indent="-290513">
              <a:spcAft>
                <a:spcPts val="1200"/>
              </a:spcAft>
              <a:buClr>
                <a:schemeClr val="bg2">
                  <a:lumMod val="25000"/>
                </a:schemeClr>
              </a:buClr>
              <a:buBlip>
                <a:blip r:embed="rId4"/>
              </a:buBlip>
            </a:pPr>
            <a:r>
              <a:rPr lang="en-US" sz="2400" dirty="0"/>
              <a:t>Follow guidelines for affection</a:t>
            </a:r>
          </a:p>
          <a:p>
            <a:pPr marL="290513" indent="-290513">
              <a:spcAft>
                <a:spcPts val="1200"/>
              </a:spcAft>
              <a:buClr>
                <a:schemeClr val="bg2">
                  <a:lumMod val="25000"/>
                </a:schemeClr>
              </a:buClr>
              <a:buBlip>
                <a:blip r:embed="rId4"/>
              </a:buBlip>
            </a:pPr>
            <a:r>
              <a:rPr lang="en-US" sz="2400" dirty="0"/>
              <a:t>Maintain “zero tolerance”</a:t>
            </a:r>
          </a:p>
          <a:p>
            <a:pPr marL="290513" indent="-290513">
              <a:spcAft>
                <a:spcPts val="1200"/>
              </a:spcAft>
              <a:buClr>
                <a:schemeClr val="bg2">
                  <a:lumMod val="25000"/>
                </a:schemeClr>
              </a:buClr>
              <a:buBlip>
                <a:blip r:embed="rId4"/>
              </a:buBlip>
            </a:pPr>
            <a:r>
              <a:rPr lang="en-US" sz="2400" dirty="0"/>
              <a:t>Document and report policy violations</a:t>
            </a:r>
          </a:p>
          <a:p>
            <a:pPr marL="290513" indent="-290513">
              <a:spcAft>
                <a:spcPts val="1200"/>
              </a:spcAft>
              <a:buClr>
                <a:schemeClr val="bg2">
                  <a:lumMod val="25000"/>
                </a:schemeClr>
              </a:buClr>
              <a:buBlip>
                <a:blip r:embed="rId4"/>
              </a:buBlip>
            </a:pPr>
            <a:r>
              <a:rPr lang="en-US" sz="2400" dirty="0"/>
              <a:t>Respond to incidents of youth-to-youth sexual activity</a:t>
            </a:r>
          </a:p>
          <a:p>
            <a:pPr marL="0" indent="0">
              <a:spcAft>
                <a:spcPts val="1200"/>
              </a:spcAft>
              <a:buClr>
                <a:schemeClr val="bg2">
                  <a:lumMod val="25000"/>
                </a:schemeClr>
              </a:buClr>
              <a:buNone/>
            </a:pPr>
            <a:endParaRPr lang="en-US" sz="3200" dirty="0"/>
          </a:p>
          <a:p>
            <a:pPr marL="0" indent="0">
              <a:spcAft>
                <a:spcPts val="1200"/>
              </a:spcAft>
              <a:buClr>
                <a:schemeClr val="bg2">
                  <a:lumMod val="25000"/>
                </a:schemeClr>
              </a:buClr>
              <a:buNone/>
            </a:pPr>
            <a:endParaRPr lang="en-US" sz="3200" dirty="0"/>
          </a:p>
        </p:txBody>
      </p:sp>
      <p:pic>
        <p:nvPicPr>
          <p:cNvPr id="7" name="Content Placeholder 8">
            <a:extLst>
              <a:ext uri="{FF2B5EF4-FFF2-40B4-BE49-F238E27FC236}">
                <a16:creationId xmlns:a16="http://schemas.microsoft.com/office/drawing/2014/main" id="{3933A463-2715-4FCC-8C3B-3FA55AE317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03015" y="1855173"/>
            <a:ext cx="3225916" cy="3216140"/>
          </a:xfrm>
          <a:prstGeom prst="rect">
            <a:avLst/>
          </a:prstGeom>
          <a:ln>
            <a:solidFill>
              <a:schemeClr val="bg1">
                <a:lumMod val="50000"/>
              </a:schemeClr>
            </a:solid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6227608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sp>
        <p:nvSpPr>
          <p:cNvPr id="9" name="Rectangle 8"/>
          <p:cNvSpPr/>
          <p:nvPr/>
        </p:nvSpPr>
        <p:spPr>
          <a:xfrm>
            <a:off x="0" y="-14835"/>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200" y="2733782"/>
            <a:ext cx="9753600" cy="830997"/>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Managing Higher-Risk Situations</a:t>
            </a:r>
          </a:p>
        </p:txBody>
      </p:sp>
      <p:sp>
        <p:nvSpPr>
          <p:cNvPr id="7" name="Rectangle 6"/>
          <p:cNvSpPr/>
          <p:nvPr/>
        </p:nvSpPr>
        <p:spPr bwMode="auto">
          <a:xfrm rot="16200000" flipV="1">
            <a:off x="6020220" y="316744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0" y="117875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94912882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Higher-Risk Situations </a:t>
            </a:r>
          </a:p>
        </p:txBody>
      </p:sp>
      <p:sp>
        <p:nvSpPr>
          <p:cNvPr id="9" name="Rectangle 3"/>
          <p:cNvSpPr txBox="1">
            <a:spLocks noChangeArrowheads="1"/>
          </p:cNvSpPr>
          <p:nvPr/>
        </p:nvSpPr>
        <p:spPr>
          <a:xfrm>
            <a:off x="6369269" y="2096815"/>
            <a:ext cx="5265683" cy="3458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90513">
              <a:spcAft>
                <a:spcPts val="1200"/>
              </a:spcAft>
              <a:buClr>
                <a:schemeClr val="bg2">
                  <a:lumMod val="25000"/>
                </a:schemeClr>
              </a:buClr>
              <a:buBlip>
                <a:blip r:embed="rId4"/>
              </a:buBlip>
            </a:pPr>
            <a:r>
              <a:rPr lang="en-US" sz="2600" dirty="0"/>
              <a:t>Isolated areas, rooms</a:t>
            </a:r>
          </a:p>
          <a:p>
            <a:pPr marL="290513" indent="-290513">
              <a:spcAft>
                <a:spcPts val="1200"/>
              </a:spcAft>
              <a:buClr>
                <a:schemeClr val="bg2">
                  <a:lumMod val="25000"/>
                </a:schemeClr>
              </a:buClr>
              <a:buBlip>
                <a:blip r:embed="rId4"/>
              </a:buBlip>
            </a:pPr>
            <a:r>
              <a:rPr lang="en-US" sz="2600" dirty="0"/>
              <a:t>Rooms without windows or access to informal monitoring</a:t>
            </a:r>
          </a:p>
          <a:p>
            <a:pPr marL="290513" indent="-290513">
              <a:spcAft>
                <a:spcPts val="1200"/>
              </a:spcAft>
              <a:buClr>
                <a:schemeClr val="bg2">
                  <a:lumMod val="25000"/>
                </a:schemeClr>
              </a:buClr>
              <a:buBlip>
                <a:blip r:embed="rId4"/>
              </a:buBlip>
            </a:pPr>
            <a:r>
              <a:rPr lang="en-US" sz="2600" dirty="0"/>
              <a:t>Bathrooms and locker rooms</a:t>
            </a:r>
          </a:p>
          <a:p>
            <a:pPr marL="290513" indent="-290513">
              <a:spcAft>
                <a:spcPts val="1200"/>
              </a:spcAft>
              <a:buClr>
                <a:schemeClr val="bg2">
                  <a:lumMod val="25000"/>
                </a:schemeClr>
              </a:buClr>
              <a:buBlip>
                <a:blip r:embed="rId4"/>
              </a:buBlip>
            </a:pPr>
            <a:r>
              <a:rPr lang="en-US" sz="2600" dirty="0"/>
              <a:t>Outdoor/wilderness areas</a:t>
            </a:r>
          </a:p>
          <a:p>
            <a:pPr marL="0" indent="0">
              <a:spcAft>
                <a:spcPts val="1200"/>
              </a:spcAft>
              <a:buClr>
                <a:schemeClr val="bg2">
                  <a:lumMod val="25000"/>
                </a:schemeClr>
              </a:buClr>
              <a:buNone/>
            </a:pPr>
            <a:endParaRPr lang="en-US" sz="3200" dirty="0"/>
          </a:p>
          <a:p>
            <a:pPr>
              <a:spcAft>
                <a:spcPts val="1200"/>
              </a:spcAft>
              <a:buClr>
                <a:schemeClr val="bg2">
                  <a:lumMod val="25000"/>
                </a:schemeClr>
              </a:buClr>
              <a:buFont typeface="Arial" panose="020B0604020202020204" pitchFamily="34" charset="0"/>
              <a:buBlip>
                <a:blip r:embed="rId4"/>
              </a:buBlip>
            </a:pPr>
            <a:endParaRPr lang="en-US" sz="3200" dirty="0"/>
          </a:p>
        </p:txBody>
      </p:sp>
      <p:sp>
        <p:nvSpPr>
          <p:cNvPr id="13" name="Text Placeholder 3"/>
          <p:cNvSpPr txBox="1">
            <a:spLocks/>
          </p:cNvSpPr>
          <p:nvPr/>
        </p:nvSpPr>
        <p:spPr>
          <a:xfrm>
            <a:off x="5686665" y="1444954"/>
            <a:ext cx="4399005" cy="49244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10">
              <a:spcBef>
                <a:spcPct val="20000"/>
              </a:spcBef>
              <a:defRPr/>
            </a:pPr>
            <a:r>
              <a:rPr lang="en-US" sz="3200" b="1" dirty="0">
                <a:solidFill>
                  <a:schemeClr val="accent1"/>
                </a:solidFill>
                <a:cs typeface="+mj-cs"/>
              </a:rPr>
              <a:t>Architectural Risks</a:t>
            </a:r>
          </a:p>
        </p:txBody>
      </p:sp>
      <p:sp>
        <p:nvSpPr>
          <p:cNvPr id="7" name="Rectangle 3"/>
          <p:cNvSpPr txBox="1">
            <a:spLocks noChangeArrowheads="1"/>
          </p:cNvSpPr>
          <p:nvPr/>
        </p:nvSpPr>
        <p:spPr>
          <a:xfrm>
            <a:off x="1072054" y="2096815"/>
            <a:ext cx="5265683" cy="4587764"/>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Clr>
                <a:schemeClr val="bg2">
                  <a:lumMod val="25000"/>
                </a:schemeClr>
              </a:buClr>
              <a:buBlip>
                <a:blip r:embed="rId4"/>
              </a:buBlip>
            </a:pPr>
            <a:r>
              <a:rPr lang="en-US" dirty="0"/>
              <a:t> Undressing and nudity</a:t>
            </a:r>
          </a:p>
          <a:p>
            <a:pPr>
              <a:spcAft>
                <a:spcPts val="1200"/>
              </a:spcAft>
              <a:buClr>
                <a:schemeClr val="bg2">
                  <a:lumMod val="25000"/>
                </a:schemeClr>
              </a:buClr>
              <a:buBlip>
                <a:blip r:embed="rId4"/>
              </a:buBlip>
            </a:pPr>
            <a:r>
              <a:rPr lang="en-US" dirty="0"/>
              <a:t> Transportation</a:t>
            </a:r>
          </a:p>
          <a:p>
            <a:pPr>
              <a:spcAft>
                <a:spcPts val="1200"/>
              </a:spcAft>
              <a:buClr>
                <a:schemeClr val="bg2">
                  <a:lumMod val="25000"/>
                </a:schemeClr>
              </a:buClr>
              <a:buBlip>
                <a:blip r:embed="rId4"/>
              </a:buBlip>
            </a:pPr>
            <a:r>
              <a:rPr lang="en-US" dirty="0"/>
              <a:t> Periods of transition</a:t>
            </a:r>
          </a:p>
          <a:p>
            <a:pPr>
              <a:spcAft>
                <a:spcPts val="1200"/>
              </a:spcAft>
              <a:buClr>
                <a:schemeClr val="bg2">
                  <a:lumMod val="25000"/>
                </a:schemeClr>
              </a:buClr>
              <a:buBlip>
                <a:blip r:embed="rId4"/>
              </a:buBlip>
            </a:pPr>
            <a:r>
              <a:rPr lang="en-US" dirty="0"/>
              <a:t> Bathrooms and locker rooms</a:t>
            </a:r>
          </a:p>
          <a:p>
            <a:pPr>
              <a:spcAft>
                <a:spcPts val="1200"/>
              </a:spcAft>
              <a:buClr>
                <a:schemeClr val="bg2">
                  <a:lumMod val="25000"/>
                </a:schemeClr>
              </a:buClr>
              <a:buBlip>
                <a:blip r:embed="rId4"/>
              </a:buBlip>
            </a:pPr>
            <a:r>
              <a:rPr lang="en-US" dirty="0"/>
              <a:t> Mixed age groups</a:t>
            </a:r>
          </a:p>
          <a:p>
            <a:pPr>
              <a:spcAft>
                <a:spcPts val="1200"/>
              </a:spcAft>
              <a:buClr>
                <a:schemeClr val="bg2">
                  <a:lumMod val="25000"/>
                </a:schemeClr>
              </a:buClr>
              <a:buBlip>
                <a:blip r:embed="rId4"/>
              </a:buBlip>
            </a:pPr>
            <a:r>
              <a:rPr lang="en-US" dirty="0"/>
              <a:t> Youth supervising youth</a:t>
            </a:r>
          </a:p>
          <a:p>
            <a:pPr>
              <a:spcAft>
                <a:spcPts val="1200"/>
              </a:spcAft>
              <a:buClr>
                <a:schemeClr val="bg2">
                  <a:lumMod val="25000"/>
                </a:schemeClr>
              </a:buClr>
              <a:buBlip>
                <a:blip r:embed="rId4"/>
              </a:buBlip>
            </a:pPr>
            <a:r>
              <a:rPr lang="en-US" dirty="0"/>
              <a:t> Youth </a:t>
            </a:r>
            <a:r>
              <a:rPr lang="en-US" i="1" dirty="0"/>
              <a:t>Truth or Dare </a:t>
            </a:r>
            <a:r>
              <a:rPr lang="en-US" dirty="0"/>
              <a:t>and</a:t>
            </a:r>
            <a:r>
              <a:rPr lang="en-US" i="1" dirty="0"/>
              <a:t> </a:t>
            </a:r>
            <a:r>
              <a:rPr lang="en-US" dirty="0"/>
              <a:t>games </a:t>
            </a:r>
            <a:br>
              <a:rPr lang="en-US" dirty="0"/>
            </a:br>
            <a:r>
              <a:rPr lang="en-US" dirty="0"/>
              <a:t> involving power dynamics</a:t>
            </a:r>
          </a:p>
          <a:p>
            <a:pPr>
              <a:spcAft>
                <a:spcPts val="1200"/>
              </a:spcAft>
              <a:buClr>
                <a:schemeClr val="bg2">
                  <a:lumMod val="25000"/>
                </a:schemeClr>
              </a:buClr>
              <a:buBlip>
                <a:blip r:embed="rId4"/>
              </a:buBlip>
            </a:pPr>
            <a:endParaRPr lang="en-US" sz="1800" dirty="0"/>
          </a:p>
          <a:p>
            <a:pPr marL="0" indent="0">
              <a:spcAft>
                <a:spcPts val="1200"/>
              </a:spcAft>
              <a:buClr>
                <a:schemeClr val="bg2">
                  <a:lumMod val="25000"/>
                </a:schemeClr>
              </a:buClr>
              <a:buNone/>
            </a:pPr>
            <a:endParaRPr lang="en-US" sz="1400" dirty="0"/>
          </a:p>
          <a:p>
            <a:pPr marL="0" indent="0">
              <a:spcAft>
                <a:spcPts val="1200"/>
              </a:spcAft>
              <a:buClr>
                <a:schemeClr val="bg2">
                  <a:lumMod val="25000"/>
                </a:schemeClr>
              </a:buClr>
              <a:buNone/>
            </a:pPr>
            <a:endParaRPr lang="en-US" sz="2400" dirty="0"/>
          </a:p>
          <a:p>
            <a:pPr marL="0" indent="0">
              <a:spcAft>
                <a:spcPts val="1200"/>
              </a:spcAft>
              <a:buClr>
                <a:schemeClr val="bg2">
                  <a:lumMod val="25000"/>
                </a:schemeClr>
              </a:buClr>
              <a:buNone/>
            </a:pPr>
            <a:endParaRPr lang="en-US" sz="3200" dirty="0"/>
          </a:p>
        </p:txBody>
      </p:sp>
      <p:sp>
        <p:nvSpPr>
          <p:cNvPr id="6" name="Text Placeholder 3"/>
          <p:cNvSpPr txBox="1">
            <a:spLocks/>
          </p:cNvSpPr>
          <p:nvPr/>
        </p:nvSpPr>
        <p:spPr>
          <a:xfrm>
            <a:off x="838200" y="1444955"/>
            <a:ext cx="5053914" cy="49244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10">
              <a:spcBef>
                <a:spcPct val="20000"/>
              </a:spcBef>
              <a:defRPr/>
            </a:pPr>
            <a:r>
              <a:rPr lang="en-US" sz="3200" b="1" dirty="0">
                <a:solidFill>
                  <a:schemeClr val="accent1"/>
                </a:solidFill>
                <a:cs typeface="+mj-cs"/>
              </a:rPr>
              <a:t>Activity Risks</a:t>
            </a:r>
          </a:p>
        </p:txBody>
      </p:sp>
    </p:spTree>
    <p:custDataLst>
      <p:tags r:id="rId1"/>
    </p:custDataLst>
    <p:extLst>
      <p:ext uri="{BB962C8B-B14F-4D97-AF65-F5344CB8AC3E}">
        <p14:creationId xmlns:p14="http://schemas.microsoft.com/office/powerpoint/2010/main" val="1837137684"/>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Bathroom and Locker Room Tips</a:t>
            </a:r>
          </a:p>
        </p:txBody>
      </p:sp>
      <p:sp>
        <p:nvSpPr>
          <p:cNvPr id="3" name="Content Placeholder 2"/>
          <p:cNvSpPr>
            <a:spLocks noGrp="1"/>
          </p:cNvSpPr>
          <p:nvPr>
            <p:ph idx="1"/>
          </p:nvPr>
        </p:nvSpPr>
        <p:spPr>
          <a:xfrm>
            <a:off x="1050325" y="1722006"/>
            <a:ext cx="10303476" cy="4641724"/>
          </a:xfrm>
        </p:spPr>
        <p:txBody>
          <a:bodyPr>
            <a:normAutofit/>
          </a:bodyPr>
          <a:lstStyle/>
          <a:p>
            <a:pPr marL="514350" indent="-514350">
              <a:lnSpc>
                <a:spcPct val="100000"/>
              </a:lnSpc>
              <a:spcBef>
                <a:spcPts val="600"/>
              </a:spcBef>
              <a:buClr>
                <a:schemeClr val="tx2"/>
              </a:buClr>
              <a:buFont typeface="+mj-lt"/>
              <a:buAutoNum type="arabicPeriod"/>
            </a:pPr>
            <a:r>
              <a:rPr lang="en-US" sz="2400" dirty="0">
                <a:cs typeface="Arial"/>
              </a:rPr>
              <a:t>Make isolated areas strictly off-limits, except when monitored by adults.</a:t>
            </a:r>
          </a:p>
          <a:p>
            <a:pPr marL="514350" indent="-514350">
              <a:lnSpc>
                <a:spcPct val="100000"/>
              </a:lnSpc>
              <a:spcBef>
                <a:spcPts val="600"/>
              </a:spcBef>
              <a:buClr>
                <a:schemeClr val="tx2"/>
              </a:buClr>
              <a:buFont typeface="+mj-lt"/>
              <a:buAutoNum type="arabicPeriod"/>
            </a:pPr>
            <a:r>
              <a:rPr lang="en-US" sz="2400" dirty="0">
                <a:cs typeface="Arial"/>
              </a:rPr>
              <a:t>Follow the Rule of Three.</a:t>
            </a:r>
          </a:p>
          <a:p>
            <a:pPr marL="514350" indent="-514350">
              <a:lnSpc>
                <a:spcPct val="100000"/>
              </a:lnSpc>
              <a:spcBef>
                <a:spcPts val="600"/>
              </a:spcBef>
              <a:buClr>
                <a:schemeClr val="tx2"/>
              </a:buClr>
              <a:buFont typeface="+mj-lt"/>
              <a:buAutoNum type="arabicPeriod"/>
            </a:pPr>
            <a:r>
              <a:rPr lang="en-US" sz="2400" dirty="0">
                <a:cs typeface="Arial"/>
              </a:rPr>
              <a:t>When possible, take group bathroom breaks.  Have an adult stand outside the doorway, within earshot.</a:t>
            </a:r>
          </a:p>
          <a:p>
            <a:pPr marL="514350" indent="-514350">
              <a:lnSpc>
                <a:spcPct val="100000"/>
              </a:lnSpc>
              <a:spcBef>
                <a:spcPts val="600"/>
              </a:spcBef>
              <a:buClr>
                <a:schemeClr val="tx2"/>
              </a:buClr>
              <a:buFont typeface="+mj-lt"/>
              <a:buAutoNum type="arabicPeriod"/>
            </a:pPr>
            <a:r>
              <a:rPr lang="en-US" sz="2400" dirty="0">
                <a:cs typeface="Arial"/>
              </a:rPr>
              <a:t>When possible, limit the number of students in a bathroom to the number of stalls.</a:t>
            </a:r>
          </a:p>
          <a:p>
            <a:pPr marL="514350" indent="-514350">
              <a:lnSpc>
                <a:spcPct val="100000"/>
              </a:lnSpc>
              <a:spcBef>
                <a:spcPts val="600"/>
              </a:spcBef>
              <a:buClr>
                <a:schemeClr val="tx2"/>
              </a:buClr>
              <a:buFont typeface="+mj-lt"/>
              <a:buAutoNum type="arabicPeriod"/>
            </a:pPr>
            <a:r>
              <a:rPr lang="en-US" sz="2400" dirty="0">
                <a:cs typeface="Arial"/>
              </a:rPr>
              <a:t>Prohibit horseplay.</a:t>
            </a:r>
          </a:p>
          <a:p>
            <a:pPr marL="514350" indent="-514350">
              <a:lnSpc>
                <a:spcPct val="100000"/>
              </a:lnSpc>
              <a:spcBef>
                <a:spcPts val="600"/>
              </a:spcBef>
              <a:buClr>
                <a:schemeClr val="tx2"/>
              </a:buClr>
              <a:buFont typeface="+mj-lt"/>
              <a:buAutoNum type="arabicPeriod"/>
            </a:pPr>
            <a:endParaRPr lang="en-US" sz="2400" dirty="0">
              <a:cs typeface="Arial"/>
            </a:endParaRPr>
          </a:p>
        </p:txBody>
      </p:sp>
    </p:spTree>
    <p:extLst>
      <p:ext uri="{BB962C8B-B14F-4D97-AF65-F5344CB8AC3E}">
        <p14:creationId xmlns:p14="http://schemas.microsoft.com/office/powerpoint/2010/main" val="292150291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Travel and Overnight Tips</a:t>
            </a:r>
          </a:p>
        </p:txBody>
      </p:sp>
      <p:sp>
        <p:nvSpPr>
          <p:cNvPr id="3" name="Content Placeholder 2"/>
          <p:cNvSpPr>
            <a:spLocks noGrp="1"/>
          </p:cNvSpPr>
          <p:nvPr>
            <p:ph idx="1"/>
          </p:nvPr>
        </p:nvSpPr>
        <p:spPr>
          <a:xfrm>
            <a:off x="1050325" y="1722006"/>
            <a:ext cx="10303476" cy="4641724"/>
          </a:xfrm>
        </p:spPr>
        <p:txBody>
          <a:bodyPr>
            <a:normAutofit/>
          </a:bodyPr>
          <a:lstStyle/>
          <a:p>
            <a:pPr marL="514350" indent="-514350">
              <a:lnSpc>
                <a:spcPct val="100000"/>
              </a:lnSpc>
              <a:spcBef>
                <a:spcPts val="600"/>
              </a:spcBef>
              <a:buClr>
                <a:schemeClr val="tx2"/>
              </a:buClr>
              <a:buFont typeface="+mj-lt"/>
              <a:buAutoNum type="arabicPeriod"/>
            </a:pPr>
            <a:r>
              <a:rPr lang="en-US" sz="2400" dirty="0">
                <a:cs typeface="Arial"/>
              </a:rPr>
              <a:t>Clarify the supervision roles</a:t>
            </a:r>
          </a:p>
          <a:p>
            <a:pPr marL="514350" indent="-514350">
              <a:lnSpc>
                <a:spcPct val="100000"/>
              </a:lnSpc>
              <a:spcBef>
                <a:spcPts val="600"/>
              </a:spcBef>
              <a:buClr>
                <a:schemeClr val="tx2"/>
              </a:buClr>
              <a:buFont typeface="+mj-lt"/>
              <a:buAutoNum type="arabicPeriod"/>
            </a:pPr>
            <a:r>
              <a:rPr lang="en-US" sz="2400" dirty="0">
                <a:cs typeface="Arial"/>
              </a:rPr>
              <a:t>Design a supervision plan with particular attention paid to:</a:t>
            </a:r>
          </a:p>
          <a:p>
            <a:pPr lvl="2">
              <a:lnSpc>
                <a:spcPct val="100000"/>
              </a:lnSpc>
              <a:spcBef>
                <a:spcPts val="600"/>
              </a:spcBef>
            </a:pPr>
            <a:r>
              <a:rPr lang="en-US" dirty="0">
                <a:cs typeface="Arial"/>
              </a:rPr>
              <a:t>Free Time</a:t>
            </a:r>
          </a:p>
          <a:p>
            <a:pPr lvl="2">
              <a:lnSpc>
                <a:spcPct val="100000"/>
              </a:lnSpc>
              <a:spcBef>
                <a:spcPts val="600"/>
              </a:spcBef>
            </a:pPr>
            <a:r>
              <a:rPr lang="en-US" dirty="0">
                <a:cs typeface="Arial"/>
              </a:rPr>
              <a:t>Transitions</a:t>
            </a:r>
          </a:p>
          <a:p>
            <a:pPr lvl="2">
              <a:lnSpc>
                <a:spcPct val="100000"/>
              </a:lnSpc>
              <a:spcBef>
                <a:spcPts val="600"/>
              </a:spcBef>
            </a:pPr>
            <a:r>
              <a:rPr lang="en-US" dirty="0">
                <a:cs typeface="Arial"/>
              </a:rPr>
              <a:t>Common Areas</a:t>
            </a:r>
          </a:p>
          <a:p>
            <a:pPr lvl="2">
              <a:lnSpc>
                <a:spcPct val="100000"/>
              </a:lnSpc>
              <a:spcBef>
                <a:spcPts val="600"/>
              </a:spcBef>
            </a:pPr>
            <a:r>
              <a:rPr lang="en-US" dirty="0">
                <a:cs typeface="Arial"/>
              </a:rPr>
              <a:t>Bathrooms</a:t>
            </a:r>
          </a:p>
          <a:p>
            <a:pPr lvl="2">
              <a:lnSpc>
                <a:spcPct val="100000"/>
              </a:lnSpc>
              <a:spcBef>
                <a:spcPts val="600"/>
              </a:spcBef>
            </a:pPr>
            <a:r>
              <a:rPr lang="en-US" dirty="0">
                <a:cs typeface="Arial"/>
              </a:rPr>
              <a:t>Overnights</a:t>
            </a:r>
          </a:p>
          <a:p>
            <a:pPr marL="514350" indent="-514350">
              <a:lnSpc>
                <a:spcPct val="100000"/>
              </a:lnSpc>
              <a:spcBef>
                <a:spcPts val="600"/>
              </a:spcBef>
              <a:buClr>
                <a:schemeClr val="tx2"/>
              </a:buClr>
              <a:buFont typeface="+mj-lt"/>
              <a:buAutoNum type="arabicPeriod"/>
            </a:pPr>
            <a:r>
              <a:rPr lang="en-US" sz="2400" dirty="0">
                <a:cs typeface="Arial"/>
              </a:rPr>
              <a:t>Delineate off-limits areas</a:t>
            </a:r>
          </a:p>
          <a:p>
            <a:pPr marL="514350" indent="-514350">
              <a:lnSpc>
                <a:spcPct val="100000"/>
              </a:lnSpc>
              <a:spcBef>
                <a:spcPts val="600"/>
              </a:spcBef>
              <a:buClr>
                <a:schemeClr val="tx2"/>
              </a:buClr>
              <a:buFont typeface="+mj-lt"/>
              <a:buAutoNum type="arabicPeriod"/>
            </a:pPr>
            <a:r>
              <a:rPr lang="en-US" sz="2400" dirty="0">
                <a:cs typeface="Arial"/>
              </a:rPr>
              <a:t>Communicate all rules and expectations with program participants early on</a:t>
            </a:r>
          </a:p>
          <a:p>
            <a:pPr marL="514350" indent="-514350">
              <a:lnSpc>
                <a:spcPct val="100000"/>
              </a:lnSpc>
              <a:spcBef>
                <a:spcPts val="600"/>
              </a:spcBef>
              <a:buClr>
                <a:schemeClr val="tx2"/>
              </a:buClr>
              <a:buFont typeface="+mj-lt"/>
              <a:buAutoNum type="arabicPeriod"/>
            </a:pPr>
            <a:r>
              <a:rPr lang="en-US" sz="2400" dirty="0">
                <a:cs typeface="Arial"/>
              </a:rPr>
              <a:t>Evaluate who has access to facility and program participants </a:t>
            </a:r>
          </a:p>
        </p:txBody>
      </p:sp>
    </p:spTree>
    <p:extLst>
      <p:ext uri="{BB962C8B-B14F-4D97-AF65-F5344CB8AC3E}">
        <p14:creationId xmlns:p14="http://schemas.microsoft.com/office/powerpoint/2010/main" val="3914408670"/>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pic>
        <p:nvPicPr>
          <p:cNvPr id="10" name="Picture Placeholder 2"/>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44" b="44"/>
          <a:stretch>
            <a:fillRect/>
          </a:stretch>
        </p:blipFill>
        <p:spPr>
          <a:xfrm>
            <a:off x="0" y="0"/>
            <a:ext cx="12192000" cy="6858000"/>
          </a:xfrm>
          <a:prstGeom prst="rect">
            <a:avLst/>
          </a:prstGeom>
          <a:solidFill>
            <a:schemeClr val="tx2">
              <a:lumMod val="10000"/>
              <a:lumOff val="90000"/>
            </a:schemeClr>
          </a:solidFill>
          <a:ln w="19050">
            <a:noFill/>
          </a:ln>
        </p:spPr>
      </p:pic>
      <p:sp>
        <p:nvSpPr>
          <p:cNvPr id="9" name="Rectangle 8"/>
          <p:cNvSpPr/>
          <p:nvPr/>
        </p:nvSpPr>
        <p:spPr>
          <a:xfrm>
            <a:off x="0" y="0"/>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200" y="2733782"/>
            <a:ext cx="9753600" cy="830997"/>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How to Respond</a:t>
            </a:r>
          </a:p>
        </p:txBody>
      </p:sp>
      <p:sp>
        <p:nvSpPr>
          <p:cNvPr id="7" name="Rectangle 6"/>
          <p:cNvSpPr/>
          <p:nvPr/>
        </p:nvSpPr>
        <p:spPr bwMode="auto">
          <a:xfrm rot="16200000" flipV="1">
            <a:off x="6020220" y="316744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0" y="117875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999299900"/>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615"/>
            <a:ext cx="12192000" cy="1325563"/>
          </a:xfrm>
        </p:spPr>
        <p:txBody>
          <a:bodyPr/>
          <a:lstStyle/>
          <a:p>
            <a:r>
              <a:rPr lang="en-US" dirty="0"/>
              <a:t>Reporting and Responding</a:t>
            </a:r>
          </a:p>
        </p:txBody>
      </p:sp>
      <p:graphicFrame>
        <p:nvGraphicFramePr>
          <p:cNvPr id="4" name="Diagram 3"/>
          <p:cNvGraphicFramePr/>
          <p:nvPr>
            <p:extLst>
              <p:ext uri="{D42A27DB-BD31-4B8C-83A1-F6EECF244321}">
                <p14:modId xmlns:p14="http://schemas.microsoft.com/office/powerpoint/2010/main" val="2206670166"/>
              </p:ext>
            </p:extLst>
          </p:nvPr>
        </p:nvGraphicFramePr>
        <p:xfrm>
          <a:off x="3649705" y="1952368"/>
          <a:ext cx="4892590" cy="3348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Magnifying glass"/>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3698" y="3243648"/>
            <a:ext cx="747584" cy="747584"/>
          </a:xfrm>
          <a:prstGeom prst="rect">
            <a:avLst/>
          </a:prstGeom>
        </p:spPr>
      </p:pic>
      <p:pic>
        <p:nvPicPr>
          <p:cNvPr id="10" name="Graphic 9" descr="No sign"/>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53698" y="2038866"/>
            <a:ext cx="747584" cy="747584"/>
          </a:xfrm>
          <a:prstGeom prst="rect">
            <a:avLst/>
          </a:prstGeom>
        </p:spPr>
      </p:pic>
      <p:pic>
        <p:nvPicPr>
          <p:cNvPr id="12" name="Graphic 11" descr="Warning"/>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53698" y="4448430"/>
            <a:ext cx="663145" cy="663145"/>
          </a:xfrm>
          <a:prstGeom prst="rect">
            <a:avLst/>
          </a:prstGeom>
        </p:spPr>
      </p:pic>
    </p:spTree>
    <p:extLst>
      <p:ext uri="{BB962C8B-B14F-4D97-AF65-F5344CB8AC3E}">
        <p14:creationId xmlns:p14="http://schemas.microsoft.com/office/powerpoint/2010/main" val="100161869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615"/>
            <a:ext cx="12192000" cy="1325563"/>
          </a:xfrm>
        </p:spPr>
        <p:txBody>
          <a:bodyPr/>
          <a:lstStyle/>
          <a:p>
            <a:r>
              <a:rPr lang="en-US" dirty="0"/>
              <a:t>Why Reporting is Crucial </a:t>
            </a:r>
          </a:p>
        </p:txBody>
      </p:sp>
      <p:sp>
        <p:nvSpPr>
          <p:cNvPr id="3" name="Content Placeholder 5"/>
          <p:cNvSpPr txBox="1">
            <a:spLocks/>
          </p:cNvSpPr>
          <p:nvPr/>
        </p:nvSpPr>
        <p:spPr>
          <a:xfrm>
            <a:off x="1744923" y="1800404"/>
            <a:ext cx="9227878" cy="3811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3"/>
              </a:buBlip>
            </a:pPr>
            <a:r>
              <a:rPr lang="en-US" dirty="0"/>
              <a:t> Protects students and other victims</a:t>
            </a:r>
          </a:p>
          <a:p>
            <a:pPr>
              <a:buBlip>
                <a:blip r:embed="rId3"/>
              </a:buBlip>
            </a:pPr>
            <a:endParaRPr lang="en-US" dirty="0"/>
          </a:p>
          <a:p>
            <a:pPr>
              <a:buBlip>
                <a:blip r:embed="rId3"/>
              </a:buBlip>
            </a:pPr>
            <a:r>
              <a:rPr lang="en-US" dirty="0"/>
              <a:t> Protects employees, students, and volunteers</a:t>
            </a:r>
          </a:p>
          <a:p>
            <a:pPr>
              <a:buBlip>
                <a:blip r:embed="rId3"/>
              </a:buBlip>
            </a:pPr>
            <a:endParaRPr lang="en-US" dirty="0"/>
          </a:p>
          <a:p>
            <a:pPr>
              <a:buBlip>
                <a:blip r:embed="rId3"/>
              </a:buBlip>
            </a:pPr>
            <a:r>
              <a:rPr lang="en-US" dirty="0"/>
              <a:t> Protects the school and your program</a:t>
            </a:r>
          </a:p>
        </p:txBody>
      </p:sp>
    </p:spTree>
    <p:extLst>
      <p:ext uri="{BB962C8B-B14F-4D97-AF65-F5344CB8AC3E}">
        <p14:creationId xmlns:p14="http://schemas.microsoft.com/office/powerpoint/2010/main" val="191936370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 y="197480"/>
            <a:ext cx="11922369" cy="1325563"/>
          </a:xfrm>
        </p:spPr>
        <p:txBody>
          <a:bodyPr>
            <a:noAutofit/>
          </a:bodyPr>
          <a:lstStyle/>
          <a:p>
            <a:pPr>
              <a:defRPr/>
            </a:pPr>
            <a:r>
              <a:rPr lang="en-US" dirty="0"/>
              <a:t>Topics</a:t>
            </a:r>
            <a:endParaRPr lang="en-US" baseline="64000" dirty="0"/>
          </a:p>
        </p:txBody>
      </p:sp>
      <p:sp>
        <p:nvSpPr>
          <p:cNvPr id="16388" name="Rectangle 3"/>
          <p:cNvSpPr>
            <a:spLocks noGrp="1" noChangeArrowheads="1"/>
          </p:cNvSpPr>
          <p:nvPr>
            <p:ph sz="half" idx="1"/>
          </p:nvPr>
        </p:nvSpPr>
        <p:spPr>
          <a:xfrm>
            <a:off x="1641389" y="1764027"/>
            <a:ext cx="7477897" cy="4351338"/>
          </a:xfrm>
        </p:spPr>
        <p:txBody>
          <a:bodyPr>
            <a:normAutofit lnSpcReduction="10000"/>
          </a:bodyPr>
          <a:lstStyle/>
          <a:p>
            <a:pPr marL="344488" indent="-344488">
              <a:spcAft>
                <a:spcPts val="1200"/>
              </a:spcAft>
              <a:buClr>
                <a:schemeClr val="bg2">
                  <a:lumMod val="25000"/>
                </a:schemeClr>
              </a:buClr>
              <a:buBlip>
                <a:blip r:embed="rId3"/>
              </a:buBlip>
            </a:pPr>
            <a:r>
              <a:rPr lang="en-US" dirty="0"/>
              <a:t>Who is Praesidium?</a:t>
            </a:r>
          </a:p>
          <a:p>
            <a:pPr marL="344488" indent="-344488">
              <a:spcAft>
                <a:spcPts val="1200"/>
              </a:spcAft>
              <a:buClr>
                <a:schemeClr val="bg2">
                  <a:lumMod val="25000"/>
                </a:schemeClr>
              </a:buClr>
              <a:buBlip>
                <a:blip r:embed="rId3"/>
              </a:buBlip>
            </a:pPr>
            <a:r>
              <a:rPr lang="en-US" dirty="0"/>
              <a:t>Scope of the Problem and Types of Abuse </a:t>
            </a:r>
          </a:p>
          <a:p>
            <a:pPr marL="344488" indent="-344488">
              <a:spcAft>
                <a:spcPts val="1200"/>
              </a:spcAft>
              <a:buClr>
                <a:schemeClr val="bg2">
                  <a:lumMod val="25000"/>
                </a:schemeClr>
              </a:buClr>
              <a:buBlip>
                <a:blip r:embed="rId3"/>
              </a:buBlip>
            </a:pPr>
            <a:r>
              <a:rPr lang="en-US" dirty="0"/>
              <a:t>Adult-to-Youth Abuse and Boundary Violations</a:t>
            </a:r>
          </a:p>
          <a:p>
            <a:pPr marL="344488" indent="-344488">
              <a:spcAft>
                <a:spcPts val="1200"/>
              </a:spcAft>
              <a:buClr>
                <a:schemeClr val="bg2">
                  <a:lumMod val="25000"/>
                </a:schemeClr>
              </a:buClr>
              <a:buBlip>
                <a:blip r:embed="rId3"/>
              </a:buBlip>
            </a:pPr>
            <a:r>
              <a:rPr lang="en-US" dirty="0"/>
              <a:t>Preventing False Allegations</a:t>
            </a:r>
          </a:p>
          <a:p>
            <a:pPr marL="344488" indent="-344488">
              <a:spcAft>
                <a:spcPts val="1200"/>
              </a:spcAft>
              <a:buClr>
                <a:schemeClr val="bg2">
                  <a:lumMod val="25000"/>
                </a:schemeClr>
              </a:buClr>
              <a:buBlip>
                <a:blip r:embed="rId3"/>
              </a:buBlip>
            </a:pPr>
            <a:r>
              <a:rPr lang="en-US" dirty="0"/>
              <a:t>Youth-to-Youth Abuse and Sexualized Behaviors</a:t>
            </a:r>
          </a:p>
          <a:p>
            <a:pPr marL="344488" indent="-344488">
              <a:spcAft>
                <a:spcPts val="1200"/>
              </a:spcAft>
              <a:buClr>
                <a:schemeClr val="bg2">
                  <a:lumMod val="25000"/>
                </a:schemeClr>
              </a:buClr>
              <a:buBlip>
                <a:blip r:embed="rId3"/>
              </a:buBlip>
            </a:pPr>
            <a:r>
              <a:rPr lang="en-US" dirty="0"/>
              <a:t>Managing Higher-Risk Situations</a:t>
            </a:r>
          </a:p>
          <a:p>
            <a:pPr marL="344488" indent="-344488">
              <a:spcAft>
                <a:spcPts val="1200"/>
              </a:spcAft>
              <a:buClr>
                <a:schemeClr val="bg2">
                  <a:lumMod val="25000"/>
                </a:schemeClr>
              </a:buClr>
              <a:buBlip>
                <a:blip r:embed="rId3"/>
              </a:buBlip>
            </a:pPr>
            <a:r>
              <a:rPr lang="en-US" dirty="0"/>
              <a:t>How to Respond</a:t>
            </a:r>
          </a:p>
        </p:txBody>
      </p:sp>
      <p:sp>
        <p:nvSpPr>
          <p:cNvPr id="5" name="Rectangle 6"/>
          <p:cNvSpPr>
            <a:spLocks noGrp="1" noChangeArrowheads="1"/>
          </p:cNvSpPr>
          <p:nvPr>
            <p:ph type="sldNum" sz="quarter" idx="4294967295"/>
          </p:nvPr>
        </p:nvSpPr>
        <p:spPr>
          <a:xfrm>
            <a:off x="10058400"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29829" indent="-37472651"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78" eaLnBrk="0" fontAlgn="base" hangingPunct="0">
              <a:spcBef>
                <a:spcPct val="0"/>
              </a:spcBef>
              <a:spcAft>
                <a:spcPct val="0"/>
              </a:spcAft>
              <a:defRPr sz="2400">
                <a:solidFill>
                  <a:schemeClr val="tx1"/>
                </a:solidFill>
                <a:latin typeface="Arial" charset="0"/>
                <a:ea typeface="Arial" charset="0"/>
                <a:cs typeface="Arial" charset="0"/>
              </a:defRPr>
            </a:lvl6pPr>
            <a:lvl7pPr marL="914354" eaLnBrk="0" fontAlgn="base" hangingPunct="0">
              <a:spcBef>
                <a:spcPct val="0"/>
              </a:spcBef>
              <a:spcAft>
                <a:spcPct val="0"/>
              </a:spcAft>
              <a:defRPr sz="2400">
                <a:solidFill>
                  <a:schemeClr val="tx1"/>
                </a:solidFill>
                <a:latin typeface="Arial" charset="0"/>
                <a:ea typeface="Arial" charset="0"/>
                <a:cs typeface="Arial" charset="0"/>
              </a:defRPr>
            </a:lvl7pPr>
            <a:lvl8pPr marL="1371532" eaLnBrk="0" fontAlgn="base" hangingPunct="0">
              <a:spcBef>
                <a:spcPct val="0"/>
              </a:spcBef>
              <a:spcAft>
                <a:spcPct val="0"/>
              </a:spcAft>
              <a:defRPr sz="2400">
                <a:solidFill>
                  <a:schemeClr val="tx1"/>
                </a:solidFill>
                <a:latin typeface="Arial" charset="0"/>
                <a:ea typeface="Arial" charset="0"/>
                <a:cs typeface="Arial" charset="0"/>
              </a:defRPr>
            </a:lvl8pPr>
            <a:lvl9pPr marL="182870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19A123-4C80-AF4B-BE34-B116CAF16F0A}" type="slidenum">
              <a:rPr lang="en-US" sz="1200">
                <a:solidFill>
                  <a:schemeClr val="bg1"/>
                </a:solidFill>
                <a:latin typeface="Garamond" charset="0"/>
              </a:rPr>
              <a:pPr eaLnBrk="1" hangingPunct="1"/>
              <a:t>3</a:t>
            </a:fld>
            <a:endParaRPr lang="en-US" sz="1200" dirty="0">
              <a:solidFill>
                <a:schemeClr val="bg1"/>
              </a:solidFill>
              <a:latin typeface="Garamond" charset="0"/>
            </a:endParaRPr>
          </a:p>
        </p:txBody>
      </p:sp>
    </p:spTree>
    <p:extLst>
      <p:ext uri="{BB962C8B-B14F-4D97-AF65-F5344CB8AC3E}">
        <p14:creationId xmlns:p14="http://schemas.microsoft.com/office/powerpoint/2010/main" val="335228875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 y="-12900"/>
            <a:ext cx="12191999" cy="2591000"/>
          </a:xfrm>
          <a:prstGeom prst="downArrowCallout">
            <a:avLst>
              <a:gd name="adj1" fmla="val 35178"/>
              <a:gd name="adj2" fmla="val 13059"/>
              <a:gd name="adj3" fmla="val 7566"/>
              <a:gd name="adj4" fmla="val 92434"/>
            </a:avLst>
          </a:prstGeom>
          <a:solidFill>
            <a:schemeClr val="bg1">
              <a:lumMod val="95000"/>
            </a:schemeClr>
          </a:solidFill>
          <a:ln>
            <a:solidFill>
              <a:schemeClr val="tx2"/>
            </a:solidFill>
          </a:ln>
        </p:spPr>
      </p:pic>
      <p:sp>
        <p:nvSpPr>
          <p:cNvPr id="61" name="Rectangle 60"/>
          <p:cNvSpPr/>
          <p:nvPr/>
        </p:nvSpPr>
        <p:spPr>
          <a:xfrm>
            <a:off x="1" y="605491"/>
            <a:ext cx="12192000" cy="1354217"/>
          </a:xfrm>
          <a:prstGeom prst="rect">
            <a:avLst/>
          </a:prstGeom>
        </p:spPr>
        <p:txBody>
          <a:bodyPr wrap="square" lIns="0" tIns="0" rIns="0" bIns="0">
            <a:spAutoFit/>
          </a:bodyPr>
          <a:lstStyle/>
          <a:p>
            <a:pPr algn="ctr"/>
            <a:r>
              <a:rPr lang="en-US" sz="4400" b="1" dirty="0">
                <a:solidFill>
                  <a:schemeClr val="bg1"/>
                </a:solidFill>
                <a:latin typeface="Weiss Std" panose="0204050205050B020303" pitchFamily="18" charset="0"/>
              </a:rPr>
              <a:t>Responding to Inappropriate </a:t>
            </a:r>
          </a:p>
          <a:p>
            <a:pPr algn="ctr"/>
            <a:r>
              <a:rPr lang="en-US" sz="4400" b="1" dirty="0">
                <a:solidFill>
                  <a:schemeClr val="bg1"/>
                </a:solidFill>
                <a:latin typeface="Weiss Std" panose="0204050205050B020303" pitchFamily="18" charset="0"/>
              </a:rPr>
              <a:t>Behaviors or Policy Violations</a:t>
            </a:r>
          </a:p>
        </p:txBody>
      </p:sp>
      <p:sp>
        <p:nvSpPr>
          <p:cNvPr id="21" name="Content Placeholder 5"/>
          <p:cNvSpPr txBox="1">
            <a:spLocks/>
          </p:cNvSpPr>
          <p:nvPr/>
        </p:nvSpPr>
        <p:spPr>
          <a:xfrm>
            <a:off x="690230" y="2979868"/>
            <a:ext cx="11349370" cy="35974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buBlip>
            </a:pPr>
            <a:r>
              <a:rPr lang="en-US" sz="2400" dirty="0"/>
              <a:t> Interrupt and spotlight the behavior</a:t>
            </a:r>
          </a:p>
          <a:p>
            <a:pPr marL="0" indent="0">
              <a:buNone/>
            </a:pPr>
            <a:endParaRPr lang="en-US" sz="1200" dirty="0"/>
          </a:p>
          <a:p>
            <a:pPr>
              <a:buBlip>
                <a:blip r:embed="rId5"/>
              </a:buBlip>
            </a:pPr>
            <a:r>
              <a:rPr lang="en-US" sz="2400" dirty="0"/>
              <a:t> Report warning signs immediately to your supervisor or administrator</a:t>
            </a:r>
          </a:p>
          <a:p>
            <a:pPr marL="0" indent="0">
              <a:buNone/>
            </a:pPr>
            <a:endParaRPr lang="en-US" sz="1200" dirty="0"/>
          </a:p>
          <a:p>
            <a:pPr>
              <a:buBlip>
                <a:blip r:embed="rId5"/>
              </a:buBlip>
            </a:pPr>
            <a:r>
              <a:rPr lang="en-US" sz="2400" dirty="0"/>
              <a:t> If the behavior does not stop, keep reporting your suspicions up the chain of command</a:t>
            </a:r>
          </a:p>
          <a:p>
            <a:pPr marL="0" indent="0">
              <a:buNone/>
            </a:pPr>
            <a:endParaRPr lang="en-US" sz="1200" dirty="0"/>
          </a:p>
        </p:txBody>
      </p:sp>
      <p:sp>
        <p:nvSpPr>
          <p:cNvPr id="7" name="TextBox 6"/>
          <p:cNvSpPr txBox="1"/>
          <p:nvPr/>
        </p:nvSpPr>
        <p:spPr>
          <a:xfrm>
            <a:off x="1" y="5368819"/>
            <a:ext cx="12191999" cy="400110"/>
          </a:xfrm>
          <a:prstGeom prst="rect">
            <a:avLst/>
          </a:prstGeom>
          <a:noFill/>
        </p:spPr>
        <p:txBody>
          <a:bodyPr wrap="square" rtlCol="0">
            <a:spAutoFit/>
          </a:bodyPr>
          <a:lstStyle/>
          <a:p>
            <a:pPr algn="ctr"/>
            <a:r>
              <a:rPr lang="en-US" sz="2000" i="1" dirty="0">
                <a:solidFill>
                  <a:srgbClr val="FF0000"/>
                </a:solidFill>
              </a:rPr>
              <a:t>Don’t wait until you witness an act of abuse – report suspicious behavior and policy violations</a:t>
            </a:r>
          </a:p>
        </p:txBody>
      </p:sp>
    </p:spTree>
    <p:extLst>
      <p:ext uri="{BB962C8B-B14F-4D97-AF65-F5344CB8AC3E}">
        <p14:creationId xmlns:p14="http://schemas.microsoft.com/office/powerpoint/2010/main" val="2827391801"/>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 y="-12900"/>
            <a:ext cx="12191999" cy="2591000"/>
          </a:xfrm>
          <a:prstGeom prst="downArrowCallout">
            <a:avLst>
              <a:gd name="adj1" fmla="val 35178"/>
              <a:gd name="adj2" fmla="val 13059"/>
              <a:gd name="adj3" fmla="val 7566"/>
              <a:gd name="adj4" fmla="val 92434"/>
            </a:avLst>
          </a:prstGeom>
          <a:solidFill>
            <a:schemeClr val="bg1">
              <a:lumMod val="95000"/>
            </a:schemeClr>
          </a:solidFill>
          <a:ln>
            <a:solidFill>
              <a:schemeClr val="tx2"/>
            </a:solidFill>
          </a:ln>
        </p:spPr>
      </p:pic>
      <p:sp>
        <p:nvSpPr>
          <p:cNvPr id="61" name="Rectangle 60"/>
          <p:cNvSpPr/>
          <p:nvPr/>
        </p:nvSpPr>
        <p:spPr>
          <a:xfrm>
            <a:off x="1" y="491191"/>
            <a:ext cx="12192000" cy="1354217"/>
          </a:xfrm>
          <a:prstGeom prst="rect">
            <a:avLst/>
          </a:prstGeom>
        </p:spPr>
        <p:txBody>
          <a:bodyPr wrap="square" lIns="0" tIns="0" rIns="0" bIns="0">
            <a:spAutoFit/>
          </a:bodyPr>
          <a:lstStyle/>
          <a:p>
            <a:pPr algn="ctr"/>
            <a:r>
              <a:rPr lang="en-US" sz="4400" b="1" dirty="0">
                <a:solidFill>
                  <a:schemeClr val="bg1"/>
                </a:solidFill>
                <a:latin typeface="Weiss Std" panose="0204050205050B020303" pitchFamily="18" charset="0"/>
              </a:rPr>
              <a:t>Responding to Suspicions </a:t>
            </a:r>
          </a:p>
          <a:p>
            <a:pPr algn="ctr"/>
            <a:r>
              <a:rPr lang="en-US" sz="4400" b="1" dirty="0">
                <a:solidFill>
                  <a:schemeClr val="bg1"/>
                </a:solidFill>
                <a:latin typeface="Weiss Std" panose="0204050205050B020303" pitchFamily="18" charset="0"/>
              </a:rPr>
              <a:t>or Incidents of Abuse</a:t>
            </a:r>
          </a:p>
        </p:txBody>
      </p:sp>
      <p:sp>
        <p:nvSpPr>
          <p:cNvPr id="21" name="Content Placeholder 5"/>
          <p:cNvSpPr txBox="1">
            <a:spLocks/>
          </p:cNvSpPr>
          <p:nvPr/>
        </p:nvSpPr>
        <p:spPr>
          <a:xfrm>
            <a:off x="690230" y="2765604"/>
            <a:ext cx="11349370" cy="3811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buBlip>
            </a:pPr>
            <a:r>
              <a:rPr lang="en-US" sz="2400" dirty="0"/>
              <a:t> Interrupt the behaviors if witnessed.</a:t>
            </a:r>
          </a:p>
          <a:p>
            <a:pPr>
              <a:buBlip>
                <a:blip r:embed="rId5"/>
              </a:buBlip>
            </a:pPr>
            <a:endParaRPr lang="en-US" sz="1200" dirty="0"/>
          </a:p>
          <a:p>
            <a:pPr>
              <a:buBlip>
                <a:blip r:embed="rId5"/>
              </a:buBlip>
            </a:pPr>
            <a:r>
              <a:rPr lang="en-US" sz="2400" dirty="0"/>
              <a:t> Follow mandated reporting requirements.</a:t>
            </a:r>
          </a:p>
          <a:p>
            <a:pPr>
              <a:buBlip>
                <a:blip r:embed="rId5"/>
              </a:buBlip>
            </a:pPr>
            <a:endParaRPr lang="en-US" sz="1200" dirty="0"/>
          </a:p>
          <a:p>
            <a:pPr>
              <a:buBlip>
                <a:blip r:embed="rId5"/>
              </a:buBlip>
            </a:pPr>
            <a:r>
              <a:rPr lang="en-US" sz="2400" dirty="0"/>
              <a:t> Report immediately to your supervisor or designated administrator.</a:t>
            </a:r>
          </a:p>
          <a:p>
            <a:pPr>
              <a:buBlip>
                <a:blip r:embed="rId5"/>
              </a:buBlip>
            </a:pPr>
            <a:endParaRPr lang="en-US" sz="1200" dirty="0"/>
          </a:p>
          <a:p>
            <a:pPr>
              <a:buBlip>
                <a:blip r:embed="rId5"/>
              </a:buBlip>
            </a:pPr>
            <a:r>
              <a:rPr lang="en-US" sz="2400" dirty="0"/>
              <a:t> Follow documentation requirements. </a:t>
            </a:r>
            <a:endParaRPr lang="en-US" dirty="0"/>
          </a:p>
        </p:txBody>
      </p:sp>
    </p:spTree>
    <p:extLst>
      <p:ext uri="{BB962C8B-B14F-4D97-AF65-F5344CB8AC3E}">
        <p14:creationId xmlns:p14="http://schemas.microsoft.com/office/powerpoint/2010/main" val="2842319237"/>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 y="-12900"/>
            <a:ext cx="12191999" cy="2591000"/>
          </a:xfrm>
          <a:prstGeom prst="downArrowCallout">
            <a:avLst>
              <a:gd name="adj1" fmla="val 35178"/>
              <a:gd name="adj2" fmla="val 13059"/>
              <a:gd name="adj3" fmla="val 7566"/>
              <a:gd name="adj4" fmla="val 92434"/>
            </a:avLst>
          </a:prstGeom>
          <a:solidFill>
            <a:schemeClr val="bg1">
              <a:lumMod val="95000"/>
            </a:schemeClr>
          </a:solidFill>
          <a:ln>
            <a:solidFill>
              <a:schemeClr val="tx2"/>
            </a:solidFill>
          </a:ln>
        </p:spPr>
      </p:pic>
      <p:sp>
        <p:nvSpPr>
          <p:cNvPr id="61" name="Rectangle 60"/>
          <p:cNvSpPr/>
          <p:nvPr/>
        </p:nvSpPr>
        <p:spPr>
          <a:xfrm>
            <a:off x="1" y="491191"/>
            <a:ext cx="12192000" cy="1354217"/>
          </a:xfrm>
          <a:prstGeom prst="rect">
            <a:avLst/>
          </a:prstGeom>
        </p:spPr>
        <p:txBody>
          <a:bodyPr wrap="square" lIns="0" tIns="0" rIns="0" bIns="0">
            <a:spAutoFit/>
          </a:bodyPr>
          <a:lstStyle/>
          <a:p>
            <a:pPr algn="ctr"/>
            <a:r>
              <a:rPr lang="en-US" sz="4400" b="1" dirty="0">
                <a:solidFill>
                  <a:schemeClr val="bg1"/>
                </a:solidFill>
                <a:latin typeface="Weiss Std" panose="0204050205050B020303" pitchFamily="18" charset="0"/>
              </a:rPr>
              <a:t>Responding to Youth-to-Youth </a:t>
            </a:r>
          </a:p>
          <a:p>
            <a:pPr algn="ctr"/>
            <a:r>
              <a:rPr lang="en-US" sz="4400" b="1" dirty="0">
                <a:solidFill>
                  <a:schemeClr val="bg1"/>
                </a:solidFill>
                <a:latin typeface="Weiss Std" panose="0204050205050B020303" pitchFamily="18" charset="0"/>
              </a:rPr>
              <a:t>Sexual Behaviors</a:t>
            </a:r>
          </a:p>
        </p:txBody>
      </p:sp>
      <p:sp>
        <p:nvSpPr>
          <p:cNvPr id="21" name="Content Placeholder 5"/>
          <p:cNvSpPr txBox="1">
            <a:spLocks/>
          </p:cNvSpPr>
          <p:nvPr/>
        </p:nvSpPr>
        <p:spPr>
          <a:xfrm>
            <a:off x="690230" y="2765604"/>
            <a:ext cx="11349370" cy="38116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Blip>
                <a:blip r:embed="rId5"/>
              </a:buBlip>
            </a:pPr>
            <a:r>
              <a:rPr lang="en-US" sz="2400" dirty="0"/>
              <a:t> Respond immediately to inappropriate behaviors and notify your supervisor or administrator</a:t>
            </a:r>
          </a:p>
          <a:p>
            <a:pPr>
              <a:buBlip>
                <a:blip r:embed="rId5"/>
              </a:buBlip>
            </a:pPr>
            <a:endParaRPr lang="en-US" sz="2400" dirty="0"/>
          </a:p>
          <a:p>
            <a:pPr>
              <a:buBlip>
                <a:blip r:embed="rId5"/>
              </a:buBlip>
            </a:pPr>
            <a:r>
              <a:rPr lang="en-US" sz="2400" dirty="0"/>
              <a:t> You should not determine if the sexual behavior is abuse or “normal curiosity”</a:t>
            </a:r>
          </a:p>
          <a:p>
            <a:pPr>
              <a:buBlip>
                <a:blip r:embed="rId5"/>
              </a:buBlip>
            </a:pPr>
            <a:endParaRPr lang="en-US" sz="2400" dirty="0"/>
          </a:p>
          <a:p>
            <a:pPr>
              <a:buBlip>
                <a:blip r:embed="rId5"/>
              </a:buBlip>
            </a:pPr>
            <a:r>
              <a:rPr lang="en-US" sz="2400" dirty="0"/>
              <a:t> Document the behaviors</a:t>
            </a:r>
          </a:p>
          <a:p>
            <a:pPr>
              <a:buBlip>
                <a:blip r:embed="rId5"/>
              </a:buBlip>
            </a:pPr>
            <a:endParaRPr lang="en-US" sz="2400" dirty="0"/>
          </a:p>
          <a:p>
            <a:pPr>
              <a:buBlip>
                <a:blip r:embed="rId5"/>
              </a:buBlip>
            </a:pPr>
            <a:r>
              <a:rPr lang="en-US" sz="2400" dirty="0"/>
              <a:t> Keep reporting if the student continues to exhibit inappropriate behaviors</a:t>
            </a:r>
            <a:endParaRPr lang="en-US" dirty="0"/>
          </a:p>
        </p:txBody>
      </p:sp>
    </p:spTree>
    <p:extLst>
      <p:ext uri="{BB962C8B-B14F-4D97-AF65-F5344CB8AC3E}">
        <p14:creationId xmlns:p14="http://schemas.microsoft.com/office/powerpoint/2010/main" val="2521369789"/>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822874399"/>
              </p:ext>
            </p:extLst>
          </p:nvPr>
        </p:nvGraphicFramePr>
        <p:xfrm>
          <a:off x="593125" y="-469557"/>
          <a:ext cx="11001286" cy="6314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1" y="242030"/>
            <a:ext cx="12192001" cy="1325563"/>
          </a:xfrm>
        </p:spPr>
        <p:txBody>
          <a:bodyPr>
            <a:normAutofit/>
          </a:bodyPr>
          <a:lstStyle/>
          <a:p>
            <a:r>
              <a:rPr lang="en-US" sz="3600" dirty="0"/>
              <a:t>How to Respond if a Youth Discloses Abuse or Neglect</a:t>
            </a:r>
          </a:p>
        </p:txBody>
      </p:sp>
      <p:sp>
        <p:nvSpPr>
          <p:cNvPr id="8" name="TextBox 7"/>
          <p:cNvSpPr txBox="1"/>
          <p:nvPr/>
        </p:nvSpPr>
        <p:spPr>
          <a:xfrm>
            <a:off x="1839095" y="4250724"/>
            <a:ext cx="8513805" cy="830997"/>
          </a:xfrm>
          <a:prstGeom prst="rect">
            <a:avLst/>
          </a:prstGeom>
          <a:noFill/>
        </p:spPr>
        <p:txBody>
          <a:bodyPr wrap="square" rtlCol="0">
            <a:spAutoFit/>
          </a:bodyPr>
          <a:lstStyle/>
          <a:p>
            <a:pPr algn="ctr"/>
            <a:r>
              <a:rPr lang="en-US" sz="2400" dirty="0"/>
              <a:t>Remember: It is never your responsibility to probe or investigate. Always report the allegation up to your supervisor. </a:t>
            </a:r>
          </a:p>
        </p:txBody>
      </p:sp>
    </p:spTree>
    <p:extLst>
      <p:ext uri="{BB962C8B-B14F-4D97-AF65-F5344CB8AC3E}">
        <p14:creationId xmlns:p14="http://schemas.microsoft.com/office/powerpoint/2010/main" val="1657067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p:cNvSpPr txBox="1">
            <a:spLocks/>
          </p:cNvSpPr>
          <p:nvPr/>
        </p:nvSpPr>
        <p:spPr>
          <a:xfrm>
            <a:off x="6067060" y="1719681"/>
            <a:ext cx="5513797" cy="397031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Calibri Light" panose="020F0302020204030204" pitchFamily="34" charset="0"/>
              </a:rPr>
              <a:t>Armatus® Learn to Protect Training System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Web-based and Free!</a:t>
            </a:r>
          </a:p>
          <a:p>
            <a:pPr marL="0" marR="0" lvl="0" indent="0" algn="ctr" defTabSz="914400" rtl="0" eaLnBrk="1" fontAlgn="auto" latinLnBrk="0" hangingPunct="1">
              <a:lnSpc>
                <a:spcPct val="150000"/>
              </a:lnSpc>
              <a:spcBef>
                <a:spcPts val="0"/>
              </a:spcBef>
              <a:spcAft>
                <a:spcPts val="0"/>
              </a:spcAft>
              <a:buClrTx/>
              <a:buSzTx/>
              <a:buFontTx/>
              <a:buNone/>
              <a:tabLst/>
              <a:defRPr/>
            </a:pPr>
            <a:b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Calibri Light" panose="020F0302020204030204" pitchFamily="34" charset="0"/>
              </a:rPr>
            </a:br>
            <a:r>
              <a:rPr kumimoji="0" lang="en-US" sz="2000" b="1" i="1" u="none" strike="noStrike" kern="1200" cap="none" spc="0" normalizeH="0" baseline="0" noProof="0" dirty="0">
                <a:ln>
                  <a:noFill/>
                </a:ln>
                <a:solidFill>
                  <a:srgbClr val="44546A"/>
                </a:solidFill>
                <a:effectLst/>
                <a:uLnTx/>
                <a:uFillTx/>
                <a:latin typeface="Calibri" panose="020F0502020204030204"/>
                <a:ea typeface="+mn-ea"/>
                <a:cs typeface="Calibri Light" panose="020F0302020204030204" pitchFamily="34" charset="0"/>
              </a:rPr>
              <a:t>Know Your Score! </a:t>
            </a: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Calibri Light" panose="020F0302020204030204" pitchFamily="34" charset="0"/>
              </a:rPr>
              <a:t>Online Self Assessment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Assess your church against best practice standards</a:t>
            </a:r>
            <a:b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b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and receive customized resources. Free!</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Calibri Light" panose="020F0302020204030204" pitchFamily="34" charset="0"/>
              </a:rPr>
              <a:t>Background Checking Services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Discounted, and in many cases subsidized up to 50%</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a:t>
            </a:r>
          </a:p>
        </p:txBody>
      </p:sp>
      <p:sp>
        <p:nvSpPr>
          <p:cNvPr id="2" name="Title 1"/>
          <p:cNvSpPr>
            <a:spLocks noGrp="1"/>
          </p:cNvSpPr>
          <p:nvPr>
            <p:ph type="title"/>
          </p:nvPr>
        </p:nvSpPr>
        <p:spPr>
          <a:xfrm>
            <a:off x="5455920" y="209183"/>
            <a:ext cx="6736079" cy="1325563"/>
          </a:xfrm>
        </p:spPr>
        <p:txBody>
          <a:bodyPr/>
          <a:lstStyle/>
          <a:p>
            <a:r>
              <a:rPr lang="en-US" dirty="0"/>
              <a:t>Praesidium Resources</a:t>
            </a:r>
          </a:p>
        </p:txBody>
      </p:sp>
      <p:pic>
        <p:nvPicPr>
          <p:cNvPr id="4" name="Picture 3">
            <a:extLst>
              <a:ext uri="{FF2B5EF4-FFF2-40B4-BE49-F238E27FC236}">
                <a16:creationId xmlns:a16="http://schemas.microsoft.com/office/drawing/2014/main" id="{8ECCC7AF-B38D-48BB-BDC5-B9055AD2BC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5722" y="5874934"/>
            <a:ext cx="1799686" cy="698631"/>
          </a:xfrm>
          <a:prstGeom prst="rect">
            <a:avLst/>
          </a:prstGeom>
        </p:spPr>
      </p:pic>
    </p:spTree>
    <p:extLst>
      <p:ext uri="{BB962C8B-B14F-4D97-AF65-F5344CB8AC3E}">
        <p14:creationId xmlns:p14="http://schemas.microsoft.com/office/powerpoint/2010/main" val="391190308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355755"/>
            <a:ext cx="12192000" cy="1068709"/>
          </a:xfrm>
        </p:spPr>
        <p:txBody>
          <a:bodyPr>
            <a:noAutofit/>
          </a:bodyPr>
          <a:lstStyle/>
          <a:p>
            <a:pPr>
              <a:defRPr/>
            </a:pPr>
            <a:r>
              <a:rPr lang="en-US" dirty="0" err="1"/>
              <a:t>SafeConduct</a:t>
            </a:r>
            <a:r>
              <a:rPr lang="en-US" dirty="0"/>
              <a:t>™ Workbench</a:t>
            </a:r>
            <a:endParaRPr lang="en-US" baseline="64000" dirty="0"/>
          </a:p>
        </p:txBody>
      </p:sp>
      <p:sp>
        <p:nvSpPr>
          <p:cNvPr id="16388" name="Rectangle 3"/>
          <p:cNvSpPr>
            <a:spLocks noGrp="1" noChangeArrowheads="1"/>
          </p:cNvSpPr>
          <p:nvPr>
            <p:ph sz="half" idx="1"/>
          </p:nvPr>
        </p:nvSpPr>
        <p:spPr>
          <a:xfrm>
            <a:off x="0" y="6096204"/>
            <a:ext cx="12192000" cy="625271"/>
          </a:xfrm>
        </p:spPr>
        <p:txBody>
          <a:bodyPr>
            <a:normAutofit fontScale="92500" lnSpcReduction="20000"/>
          </a:bodyPr>
          <a:lstStyle/>
          <a:p>
            <a:pPr marL="0" indent="0" algn="ctr">
              <a:spcAft>
                <a:spcPts val="1200"/>
              </a:spcAft>
              <a:buClr>
                <a:schemeClr val="bg2">
                  <a:lumMod val="25000"/>
                </a:schemeClr>
              </a:buClr>
              <a:buNone/>
            </a:pPr>
            <a:r>
              <a:rPr lang="en-US" sz="3600" dirty="0">
                <a:hlinkClick r:id="rId3"/>
              </a:rPr>
              <a:t>www.InsuranceBoard.org</a:t>
            </a:r>
            <a:endParaRPr lang="en-US" sz="3600" dirty="0"/>
          </a:p>
          <a:p>
            <a:pPr marL="0" indent="0">
              <a:spcAft>
                <a:spcPts val="1200"/>
              </a:spcAft>
              <a:buClr>
                <a:schemeClr val="bg2">
                  <a:lumMod val="25000"/>
                </a:schemeClr>
              </a:buClr>
              <a:buNone/>
            </a:pPr>
            <a:endParaRPr lang="en-US" sz="2400" dirty="0"/>
          </a:p>
          <a:p>
            <a:pPr marL="0" indent="0">
              <a:spcAft>
                <a:spcPts val="1200"/>
              </a:spcAft>
              <a:buClr>
                <a:schemeClr val="bg2">
                  <a:lumMod val="25000"/>
                </a:schemeClr>
              </a:buClr>
              <a:buNone/>
            </a:pPr>
            <a:endParaRPr lang="en-US" sz="3200" dirty="0"/>
          </a:p>
          <a:p>
            <a:pPr marL="0" indent="0">
              <a:spcAft>
                <a:spcPts val="1200"/>
              </a:spcAft>
              <a:buClr>
                <a:schemeClr val="bg2">
                  <a:lumMod val="25000"/>
                </a:schemeClr>
              </a:buClr>
              <a:buNone/>
            </a:pPr>
            <a:endParaRPr lang="en-US" sz="3200" dirty="0"/>
          </a:p>
        </p:txBody>
      </p:sp>
      <p:sp>
        <p:nvSpPr>
          <p:cNvPr id="5" name="Rectangle 6"/>
          <p:cNvSpPr>
            <a:spLocks noGrp="1" noChangeArrowheads="1"/>
          </p:cNvSpPr>
          <p:nvPr>
            <p:ph type="sldNum" sz="quarter" idx="4294967295"/>
          </p:nvPr>
        </p:nvSpPr>
        <p:spPr>
          <a:xfrm>
            <a:off x="10058400" y="6356350"/>
            <a:ext cx="2133600" cy="365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29829" indent="-37472651"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78" eaLnBrk="0" fontAlgn="base" hangingPunct="0">
              <a:spcBef>
                <a:spcPct val="0"/>
              </a:spcBef>
              <a:spcAft>
                <a:spcPct val="0"/>
              </a:spcAft>
              <a:defRPr sz="2400">
                <a:solidFill>
                  <a:schemeClr val="tx1"/>
                </a:solidFill>
                <a:latin typeface="Arial" charset="0"/>
                <a:ea typeface="Arial" charset="0"/>
                <a:cs typeface="Arial" charset="0"/>
              </a:defRPr>
            </a:lvl6pPr>
            <a:lvl7pPr marL="914354" eaLnBrk="0" fontAlgn="base" hangingPunct="0">
              <a:spcBef>
                <a:spcPct val="0"/>
              </a:spcBef>
              <a:spcAft>
                <a:spcPct val="0"/>
              </a:spcAft>
              <a:defRPr sz="2400">
                <a:solidFill>
                  <a:schemeClr val="tx1"/>
                </a:solidFill>
                <a:latin typeface="Arial" charset="0"/>
                <a:ea typeface="Arial" charset="0"/>
                <a:cs typeface="Arial" charset="0"/>
              </a:defRPr>
            </a:lvl7pPr>
            <a:lvl8pPr marL="1371532" eaLnBrk="0" fontAlgn="base" hangingPunct="0">
              <a:spcBef>
                <a:spcPct val="0"/>
              </a:spcBef>
              <a:spcAft>
                <a:spcPct val="0"/>
              </a:spcAft>
              <a:defRPr sz="2400">
                <a:solidFill>
                  <a:schemeClr val="tx1"/>
                </a:solidFill>
                <a:latin typeface="Arial" charset="0"/>
                <a:ea typeface="Arial" charset="0"/>
                <a:cs typeface="Arial" charset="0"/>
              </a:defRPr>
            </a:lvl8pPr>
            <a:lvl9pPr marL="182870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19A123-4C80-AF4B-BE34-B116CAF16F0A}" type="slidenum">
              <a:rPr lang="en-US" sz="1200">
                <a:solidFill>
                  <a:schemeClr val="bg1"/>
                </a:solidFill>
                <a:latin typeface="Garamond" charset="0"/>
              </a:rPr>
              <a:pPr eaLnBrk="1" hangingPunct="1"/>
              <a:t>35</a:t>
            </a:fld>
            <a:endParaRPr lang="en-US" sz="1200" dirty="0">
              <a:solidFill>
                <a:schemeClr val="bg1"/>
              </a:solidFill>
              <a:latin typeface="Garamond" charset="0"/>
            </a:endParaRPr>
          </a:p>
        </p:txBody>
      </p:sp>
      <p:pic>
        <p:nvPicPr>
          <p:cNvPr id="6" name="Picture 2">
            <a:extLst>
              <a:ext uri="{FF2B5EF4-FFF2-40B4-BE49-F238E27FC236}">
                <a16:creationId xmlns:a16="http://schemas.microsoft.com/office/drawing/2014/main" id="{6F5FFE3F-3074-4838-B957-54D01199CB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149" y="1424464"/>
            <a:ext cx="5853701" cy="4390276"/>
          </a:xfrm>
          <a:prstGeom prst="rect">
            <a:avLst/>
          </a:prstGeom>
          <a:noFill/>
          <a:ln w="9525">
            <a:solidFill>
              <a:sysClr val="windowText" lastClr="000000"/>
            </a:solidFill>
            <a:miter lim="800000"/>
            <a:headEnd/>
            <a:tailEnd/>
          </a:ln>
          <a:effectLst>
            <a:outerShdw blurRad="114300" dist="35921" dir="2700000" sx="102000" sy="102000" algn="ctr" rotWithShape="0">
              <a:srgbClr val="696464">
                <a:lumMod val="20000"/>
                <a:lumOff val="8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0093878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Placeholder 9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p:pic>
      <p:sp>
        <p:nvSpPr>
          <p:cNvPr id="93" name="Rectangle 92"/>
          <p:cNvSpPr/>
          <p:nvPr/>
        </p:nvSpPr>
        <p:spPr>
          <a:xfrm>
            <a:off x="0" y="0"/>
            <a:ext cx="12192000" cy="6858002"/>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57" name="Rectangle 56"/>
          <p:cNvSpPr/>
          <p:nvPr/>
        </p:nvSpPr>
        <p:spPr>
          <a:xfrm>
            <a:off x="2010240" y="1166347"/>
            <a:ext cx="8161867" cy="656655"/>
          </a:xfrm>
          <a:prstGeom prst="rect">
            <a:avLst/>
          </a:prstGeom>
        </p:spPr>
        <p:txBody>
          <a:bodyPr wrap="square" lIns="0" tIns="0" rIns="0" bIns="0">
            <a:spAutoFit/>
          </a:bodyPr>
          <a:lstStyle/>
          <a:p>
            <a:pPr algn="ctr"/>
            <a:r>
              <a:rPr lang="en-US" sz="4267" b="1" dirty="0">
                <a:solidFill>
                  <a:schemeClr val="bg1"/>
                </a:solidFill>
              </a:rPr>
              <a:t>KEEP IN TOUCH</a:t>
            </a:r>
            <a:endParaRPr lang="en-US" sz="4267" dirty="0">
              <a:solidFill>
                <a:schemeClr val="bg1"/>
              </a:solidFill>
            </a:endParaRPr>
          </a:p>
        </p:txBody>
      </p:sp>
      <p:sp>
        <p:nvSpPr>
          <p:cNvPr id="91" name="Rectangle 90"/>
          <p:cNvSpPr/>
          <p:nvPr/>
        </p:nvSpPr>
        <p:spPr bwMode="auto">
          <a:xfrm rot="16200000" flipV="1">
            <a:off x="6065526" y="921536"/>
            <a:ext cx="60959" cy="2212848"/>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3" name="Title 1"/>
          <p:cNvSpPr txBox="1">
            <a:spLocks/>
          </p:cNvSpPr>
          <p:nvPr/>
        </p:nvSpPr>
        <p:spPr>
          <a:xfrm>
            <a:off x="1649660" y="1680499"/>
            <a:ext cx="8883025" cy="5034998"/>
          </a:xfrm>
          <a:prstGeom prst="rect">
            <a:avLst/>
          </a:prstGeom>
        </p:spPr>
        <p:txBody>
          <a:bodyPr vert="horz" lIns="91440" tIns="45720" rIns="91440" bIns="45720" numCol="1" rtlCol="0" anchor="ctr">
            <a:noAutofit/>
          </a:bodyPr>
          <a:lstStyle>
            <a:lvl1pPr algn="ctr" defTabSz="914400" rtl="0" eaLnBrk="1" latinLnBrk="0" hangingPunct="1">
              <a:lnSpc>
                <a:spcPct val="90000"/>
              </a:lnSpc>
              <a:spcBef>
                <a:spcPct val="0"/>
              </a:spcBef>
              <a:buNone/>
              <a:defRPr sz="4000" b="1" kern="1200">
                <a:solidFill>
                  <a:schemeClr val="bg1">
                    <a:lumMod val="50000"/>
                  </a:schemeClr>
                </a:solidFill>
                <a:latin typeface="Weiss Std" panose="0204050205050B020303" pitchFamily="18" charset="0"/>
                <a:ea typeface="+mj-ea"/>
                <a:cs typeface="+mj-cs"/>
              </a:defRPr>
            </a:lvl1pPr>
          </a:lstStyle>
          <a:p>
            <a:endParaRPr lang="en-US" sz="2800" dirty="0">
              <a:solidFill>
                <a:schemeClr val="bg1"/>
              </a:solidFill>
            </a:endParaRPr>
          </a:p>
          <a:p>
            <a:r>
              <a:rPr lang="en-US" sz="2800" dirty="0">
                <a:solidFill>
                  <a:schemeClr val="bg1"/>
                </a:solidFill>
              </a:rPr>
              <a:t>Christy Schiller, MA</a:t>
            </a:r>
          </a:p>
          <a:p>
            <a:r>
              <a:rPr lang="en-US" sz="2800" dirty="0">
                <a:solidFill>
                  <a:schemeClr val="bg1"/>
                </a:solidFill>
              </a:rPr>
              <a:t>VP, Account Services</a:t>
            </a:r>
          </a:p>
          <a:p>
            <a:r>
              <a:rPr lang="en-US" sz="2800" dirty="0">
                <a:solidFill>
                  <a:schemeClr val="bg1"/>
                </a:solidFill>
                <a:hlinkClick r:id="rId4"/>
              </a:rPr>
              <a:t>CSchiller@PraesidiumInc.com</a:t>
            </a:r>
            <a:endParaRPr lang="en-US" sz="2800" dirty="0">
              <a:solidFill>
                <a:schemeClr val="bg1"/>
              </a:solidFill>
            </a:endParaRPr>
          </a:p>
          <a:p>
            <a:endParaRPr lang="en-US" sz="2800" dirty="0">
              <a:solidFill>
                <a:schemeClr val="bg1"/>
              </a:solidFill>
            </a:endParaRPr>
          </a:p>
          <a:p>
            <a:r>
              <a:rPr lang="en-US" sz="2800" dirty="0" err="1">
                <a:solidFill>
                  <a:schemeClr val="bg1"/>
                </a:solidFill>
              </a:rPr>
              <a:t>Praesidium</a:t>
            </a:r>
            <a:br>
              <a:rPr lang="en-US" sz="2800" dirty="0">
                <a:solidFill>
                  <a:schemeClr val="bg1"/>
                </a:solidFill>
              </a:rPr>
            </a:br>
            <a:r>
              <a:rPr lang="en-US" sz="2800" dirty="0">
                <a:solidFill>
                  <a:schemeClr val="bg1"/>
                </a:solidFill>
              </a:rPr>
              <a:t>817.801.7773</a:t>
            </a:r>
            <a:br>
              <a:rPr lang="en-US" sz="2800" dirty="0">
                <a:solidFill>
                  <a:schemeClr val="bg1"/>
                </a:solidFill>
              </a:rPr>
            </a:br>
            <a:r>
              <a:rPr lang="en-US" sz="2800" dirty="0">
                <a:solidFill>
                  <a:schemeClr val="bg1"/>
                </a:solidFill>
                <a:hlinkClick r:id="rId5"/>
              </a:rPr>
              <a:t>www.PraesidiumInc.com</a:t>
            </a: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35808139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a:xfrm>
            <a:off x="4517385" y="568913"/>
            <a:ext cx="3157230" cy="598795"/>
          </a:xfrm>
        </p:spPr>
        <p:txBody>
          <a:bodyPr/>
          <a:lstStyle/>
          <a:p>
            <a:r>
              <a:rPr lang="en-US" sz="4800" dirty="0">
                <a:latin typeface="Weiss Std" panose="0204050205050B020303" pitchFamily="18" charset="0"/>
              </a:rPr>
              <a:t>About Praesidium</a:t>
            </a:r>
          </a:p>
        </p:txBody>
      </p:sp>
      <p:sp>
        <p:nvSpPr>
          <p:cNvPr id="14" name="Rectangle 13"/>
          <p:cNvSpPr/>
          <p:nvPr/>
        </p:nvSpPr>
        <p:spPr bwMode="auto">
          <a:xfrm rot="16200000" flipV="1">
            <a:off x="6073141" y="-624417"/>
            <a:ext cx="45719" cy="3787311"/>
          </a:xfrm>
          <a:prstGeom prst="rect">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solidFill>
                <a:schemeClr val="tx2"/>
              </a:solidFill>
            </a:endParaRP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08694" y="6421555"/>
            <a:ext cx="1099296" cy="387468"/>
          </a:xfrm>
          <a:prstGeom prst="rect">
            <a:avLst/>
          </a:prstGeom>
        </p:spPr>
      </p:pic>
      <p:sp>
        <p:nvSpPr>
          <p:cNvPr id="3" name="Rectangle 2"/>
          <p:cNvSpPr/>
          <p:nvPr/>
        </p:nvSpPr>
        <p:spPr>
          <a:xfrm>
            <a:off x="0" y="6513688"/>
            <a:ext cx="10747022" cy="1693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6" name="Content Placeholder 5"/>
          <p:cNvPicPr>
            <a:picLocks noGrp="1"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rcRect l="3694" t="6430" r="6316" b="7238"/>
          <a:stretch/>
        </p:blipFill>
        <p:spPr>
          <a:xfrm>
            <a:off x="1037968" y="1511080"/>
            <a:ext cx="4162962" cy="3993653"/>
          </a:xfrm>
          <a:prstGeom prst="rect">
            <a:avLst/>
          </a:prstGeom>
        </p:spPr>
      </p:pic>
      <p:sp>
        <p:nvSpPr>
          <p:cNvPr id="4" name="Rectangle 3"/>
          <p:cNvSpPr/>
          <p:nvPr/>
        </p:nvSpPr>
        <p:spPr>
          <a:xfrm>
            <a:off x="5615428" y="1511080"/>
            <a:ext cx="6096000" cy="3785652"/>
          </a:xfrm>
          <a:prstGeom prst="rect">
            <a:avLst/>
          </a:prstGeom>
        </p:spPr>
        <p:txBody>
          <a:bodyPr>
            <a:spAutoFit/>
          </a:bodyPr>
          <a:lstStyle/>
          <a:p>
            <a:r>
              <a:rPr lang="en-US" sz="2000" dirty="0"/>
              <a:t>“To help you </a:t>
            </a:r>
            <a:r>
              <a:rPr lang="en-US" sz="2000" b="1" dirty="0">
                <a:solidFill>
                  <a:srgbClr val="387A94"/>
                </a:solidFill>
              </a:rPr>
              <a:t>protect those in your care</a:t>
            </a:r>
            <a:r>
              <a:rPr lang="en-US" sz="2000" dirty="0"/>
              <a:t> from abuse and to help </a:t>
            </a:r>
            <a:r>
              <a:rPr lang="en-US" sz="2000" b="1" dirty="0">
                <a:solidFill>
                  <a:srgbClr val="387A94"/>
                </a:solidFill>
              </a:rPr>
              <a:t>preserve trust </a:t>
            </a:r>
            <a:r>
              <a:rPr lang="en-US" sz="2000" dirty="0"/>
              <a:t>in your organization.”</a:t>
            </a:r>
            <a:br>
              <a:rPr lang="en-US" sz="2000" dirty="0"/>
            </a:br>
            <a:endParaRPr lang="en-US" sz="2000" dirty="0"/>
          </a:p>
          <a:p>
            <a:r>
              <a:rPr lang="en-US" sz="2000" b="1" dirty="0">
                <a:solidFill>
                  <a:srgbClr val="387A94"/>
                </a:solidFill>
              </a:rPr>
              <a:t>Two decades </a:t>
            </a:r>
            <a:r>
              <a:rPr lang="en-US" sz="2000" dirty="0"/>
              <a:t>of experience</a:t>
            </a:r>
            <a:br>
              <a:rPr lang="en-US" sz="2000" dirty="0"/>
            </a:br>
            <a:endParaRPr lang="en-US" sz="2000" dirty="0"/>
          </a:p>
          <a:p>
            <a:r>
              <a:rPr lang="en-US" sz="2000" dirty="0"/>
              <a:t>More than </a:t>
            </a:r>
            <a:r>
              <a:rPr lang="en-US" sz="2000" b="1" dirty="0">
                <a:solidFill>
                  <a:srgbClr val="387A94"/>
                </a:solidFill>
              </a:rPr>
              <a:t>4,000 clients </a:t>
            </a:r>
            <a:r>
              <a:rPr lang="en-US" sz="2000" dirty="0"/>
              <a:t>across diverse industries</a:t>
            </a:r>
            <a:br>
              <a:rPr lang="en-US" sz="2000" dirty="0"/>
            </a:br>
            <a:endParaRPr lang="en-US" sz="2000" dirty="0"/>
          </a:p>
          <a:p>
            <a:r>
              <a:rPr lang="en-US" sz="2000" dirty="0"/>
              <a:t>Completed thousands of </a:t>
            </a:r>
            <a:r>
              <a:rPr lang="en-US" sz="2000" b="1" dirty="0">
                <a:solidFill>
                  <a:srgbClr val="387A94"/>
                </a:solidFill>
              </a:rPr>
              <a:t>root cause analyses</a:t>
            </a:r>
            <a:br>
              <a:rPr lang="en-US" sz="2000" b="1" dirty="0">
                <a:solidFill>
                  <a:srgbClr val="387A94"/>
                </a:solidFill>
              </a:rPr>
            </a:br>
            <a:endParaRPr lang="en-US" sz="2000" b="1" dirty="0">
              <a:solidFill>
                <a:srgbClr val="387A94"/>
              </a:solidFill>
            </a:endParaRPr>
          </a:p>
          <a:p>
            <a:r>
              <a:rPr lang="en-US" sz="2000" dirty="0"/>
              <a:t>Developed proprietary </a:t>
            </a:r>
            <a:r>
              <a:rPr lang="en-US" sz="2000" b="1" dirty="0">
                <a:solidFill>
                  <a:srgbClr val="387A94"/>
                </a:solidFill>
              </a:rPr>
              <a:t>abuse risk management model</a:t>
            </a:r>
            <a:br>
              <a:rPr lang="en-US" sz="2000" b="1" dirty="0">
                <a:solidFill>
                  <a:srgbClr val="387A94"/>
                </a:solidFill>
              </a:rPr>
            </a:br>
            <a:endParaRPr lang="en-US" sz="2000" b="1" dirty="0">
              <a:solidFill>
                <a:srgbClr val="387A94"/>
              </a:solidFill>
            </a:endParaRPr>
          </a:p>
          <a:p>
            <a:r>
              <a:rPr lang="en-US" sz="2000" dirty="0"/>
              <a:t>Offer complete range of </a:t>
            </a:r>
            <a:r>
              <a:rPr lang="en-US" sz="2000" b="1" dirty="0">
                <a:solidFill>
                  <a:srgbClr val="387A94"/>
                </a:solidFill>
              </a:rPr>
              <a:t>risk management solutions</a:t>
            </a:r>
          </a:p>
        </p:txBody>
      </p:sp>
    </p:spTree>
    <p:extLst>
      <p:ext uri="{BB962C8B-B14F-4D97-AF65-F5344CB8AC3E}">
        <p14:creationId xmlns:p14="http://schemas.microsoft.com/office/powerpoint/2010/main" val="270383018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18" name="Rectangle 17"/>
          <p:cNvSpPr/>
          <p:nvPr/>
        </p:nvSpPr>
        <p:spPr>
          <a:xfrm>
            <a:off x="0" y="0"/>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7" name="Rectangle 16"/>
          <p:cNvSpPr/>
          <p:nvPr/>
        </p:nvSpPr>
        <p:spPr>
          <a:xfrm>
            <a:off x="2166025" y="2665224"/>
            <a:ext cx="7859949" cy="1641347"/>
          </a:xfrm>
          <a:prstGeom prst="rect">
            <a:avLst/>
          </a:prstGeom>
        </p:spPr>
        <p:txBody>
          <a:bodyPr wrap="square" lIns="0" tIns="0" rIns="0" bIns="0">
            <a:spAutoFit/>
          </a:bodyPr>
          <a:lstStyle/>
          <a:p>
            <a:pPr algn="ctr"/>
            <a:r>
              <a:rPr lang="en-US" sz="5333" b="1" dirty="0">
                <a:solidFill>
                  <a:schemeClr val="bg1"/>
                </a:solidFill>
                <a:latin typeface="Weiss Std ExtraBold" panose="0204080207050B020303" pitchFamily="18" charset="0"/>
              </a:rPr>
              <a:t>We believe abuse is</a:t>
            </a:r>
          </a:p>
          <a:p>
            <a:pPr algn="ctr"/>
            <a:r>
              <a:rPr lang="en-US" sz="5333" b="1" dirty="0">
                <a:solidFill>
                  <a:schemeClr val="bg1"/>
                </a:solidFill>
                <a:latin typeface="Weiss Std ExtraBold" panose="0204080207050B020303" pitchFamily="18" charset="0"/>
              </a:rPr>
              <a:t>PREVENTABLE</a:t>
            </a:r>
          </a:p>
        </p:txBody>
      </p:sp>
      <p:sp>
        <p:nvSpPr>
          <p:cNvPr id="21" name="Freeform 20"/>
          <p:cNvSpPr/>
          <p:nvPr/>
        </p:nvSpPr>
        <p:spPr bwMode="auto">
          <a:xfrm>
            <a:off x="1932569" y="2006603"/>
            <a:ext cx="1091065" cy="807925"/>
          </a:xfrm>
          <a:custGeom>
            <a:avLst/>
            <a:gdLst>
              <a:gd name="connsiteX0" fmla="*/ 0 w 818299"/>
              <a:gd name="connsiteY0" fmla="*/ 0 h 605944"/>
              <a:gd name="connsiteX1" fmla="*/ 818299 w 818299"/>
              <a:gd name="connsiteY1" fmla="*/ 0 h 605944"/>
              <a:gd name="connsiteX2" fmla="*/ 818299 w 818299"/>
              <a:gd name="connsiteY2" fmla="*/ 57159 h 605944"/>
              <a:gd name="connsiteX3" fmla="*/ 57159 w 818299"/>
              <a:gd name="connsiteY3" fmla="*/ 57159 h 605944"/>
              <a:gd name="connsiteX4" fmla="*/ 57159 w 818299"/>
              <a:gd name="connsiteY4" fmla="*/ 605944 h 605944"/>
              <a:gd name="connsiteX5" fmla="*/ 0 w 818299"/>
              <a:gd name="connsiteY5" fmla="*/ 605944 h 60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299" h="605944">
                <a:moveTo>
                  <a:pt x="0" y="0"/>
                </a:moveTo>
                <a:lnTo>
                  <a:pt x="818299" y="0"/>
                </a:lnTo>
                <a:lnTo>
                  <a:pt x="818299" y="57159"/>
                </a:lnTo>
                <a:lnTo>
                  <a:pt x="57159" y="57159"/>
                </a:lnTo>
                <a:lnTo>
                  <a:pt x="57159" y="605944"/>
                </a:lnTo>
                <a:lnTo>
                  <a:pt x="0" y="605944"/>
                </a:lnTo>
                <a:close/>
              </a:path>
            </a:pathLst>
          </a:custGeom>
          <a:solidFill>
            <a:schemeClr val="bg1"/>
          </a:solid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sp>
        <p:nvSpPr>
          <p:cNvPr id="24" name="Freeform 23"/>
          <p:cNvSpPr/>
          <p:nvPr/>
        </p:nvSpPr>
        <p:spPr bwMode="auto">
          <a:xfrm flipH="1">
            <a:off x="9168377" y="2006603"/>
            <a:ext cx="1091065" cy="807925"/>
          </a:xfrm>
          <a:custGeom>
            <a:avLst/>
            <a:gdLst>
              <a:gd name="connsiteX0" fmla="*/ 0 w 818299"/>
              <a:gd name="connsiteY0" fmla="*/ 0 h 605944"/>
              <a:gd name="connsiteX1" fmla="*/ 818299 w 818299"/>
              <a:gd name="connsiteY1" fmla="*/ 0 h 605944"/>
              <a:gd name="connsiteX2" fmla="*/ 818299 w 818299"/>
              <a:gd name="connsiteY2" fmla="*/ 57159 h 605944"/>
              <a:gd name="connsiteX3" fmla="*/ 57159 w 818299"/>
              <a:gd name="connsiteY3" fmla="*/ 57159 h 605944"/>
              <a:gd name="connsiteX4" fmla="*/ 57159 w 818299"/>
              <a:gd name="connsiteY4" fmla="*/ 605944 h 605944"/>
              <a:gd name="connsiteX5" fmla="*/ 0 w 818299"/>
              <a:gd name="connsiteY5" fmla="*/ 605944 h 60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299" h="605944">
                <a:moveTo>
                  <a:pt x="0" y="0"/>
                </a:moveTo>
                <a:lnTo>
                  <a:pt x="818299" y="0"/>
                </a:lnTo>
                <a:lnTo>
                  <a:pt x="818299" y="57159"/>
                </a:lnTo>
                <a:lnTo>
                  <a:pt x="57159" y="57159"/>
                </a:lnTo>
                <a:lnTo>
                  <a:pt x="57159" y="605944"/>
                </a:lnTo>
                <a:lnTo>
                  <a:pt x="0" y="605944"/>
                </a:lnTo>
                <a:close/>
              </a:path>
            </a:pathLst>
          </a:custGeom>
          <a:solidFill>
            <a:schemeClr val="bg1"/>
          </a:solid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sp>
        <p:nvSpPr>
          <p:cNvPr id="25" name="Freeform 24"/>
          <p:cNvSpPr/>
          <p:nvPr/>
        </p:nvSpPr>
        <p:spPr bwMode="auto">
          <a:xfrm flipV="1">
            <a:off x="1932569" y="4157266"/>
            <a:ext cx="1091065" cy="807925"/>
          </a:xfrm>
          <a:custGeom>
            <a:avLst/>
            <a:gdLst>
              <a:gd name="connsiteX0" fmla="*/ 0 w 818299"/>
              <a:gd name="connsiteY0" fmla="*/ 0 h 605944"/>
              <a:gd name="connsiteX1" fmla="*/ 818299 w 818299"/>
              <a:gd name="connsiteY1" fmla="*/ 0 h 605944"/>
              <a:gd name="connsiteX2" fmla="*/ 818299 w 818299"/>
              <a:gd name="connsiteY2" fmla="*/ 57159 h 605944"/>
              <a:gd name="connsiteX3" fmla="*/ 57159 w 818299"/>
              <a:gd name="connsiteY3" fmla="*/ 57159 h 605944"/>
              <a:gd name="connsiteX4" fmla="*/ 57159 w 818299"/>
              <a:gd name="connsiteY4" fmla="*/ 605944 h 605944"/>
              <a:gd name="connsiteX5" fmla="*/ 0 w 818299"/>
              <a:gd name="connsiteY5" fmla="*/ 605944 h 60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299" h="605944">
                <a:moveTo>
                  <a:pt x="0" y="0"/>
                </a:moveTo>
                <a:lnTo>
                  <a:pt x="818299" y="0"/>
                </a:lnTo>
                <a:lnTo>
                  <a:pt x="818299" y="57159"/>
                </a:lnTo>
                <a:lnTo>
                  <a:pt x="57159" y="57159"/>
                </a:lnTo>
                <a:lnTo>
                  <a:pt x="57159" y="605944"/>
                </a:lnTo>
                <a:lnTo>
                  <a:pt x="0" y="605944"/>
                </a:lnTo>
                <a:close/>
              </a:path>
            </a:pathLst>
          </a:custGeom>
          <a:solidFill>
            <a:schemeClr val="bg1"/>
          </a:solid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sp>
        <p:nvSpPr>
          <p:cNvPr id="26" name="Freeform 25"/>
          <p:cNvSpPr/>
          <p:nvPr/>
        </p:nvSpPr>
        <p:spPr bwMode="auto">
          <a:xfrm flipH="1" flipV="1">
            <a:off x="9168377" y="4157266"/>
            <a:ext cx="1091065" cy="807925"/>
          </a:xfrm>
          <a:custGeom>
            <a:avLst/>
            <a:gdLst>
              <a:gd name="connsiteX0" fmla="*/ 0 w 818299"/>
              <a:gd name="connsiteY0" fmla="*/ 0 h 605944"/>
              <a:gd name="connsiteX1" fmla="*/ 818299 w 818299"/>
              <a:gd name="connsiteY1" fmla="*/ 0 h 605944"/>
              <a:gd name="connsiteX2" fmla="*/ 818299 w 818299"/>
              <a:gd name="connsiteY2" fmla="*/ 57159 h 605944"/>
              <a:gd name="connsiteX3" fmla="*/ 57159 w 818299"/>
              <a:gd name="connsiteY3" fmla="*/ 57159 h 605944"/>
              <a:gd name="connsiteX4" fmla="*/ 57159 w 818299"/>
              <a:gd name="connsiteY4" fmla="*/ 605944 h 605944"/>
              <a:gd name="connsiteX5" fmla="*/ 0 w 818299"/>
              <a:gd name="connsiteY5" fmla="*/ 605944 h 60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299" h="605944">
                <a:moveTo>
                  <a:pt x="0" y="0"/>
                </a:moveTo>
                <a:lnTo>
                  <a:pt x="818299" y="0"/>
                </a:lnTo>
                <a:lnTo>
                  <a:pt x="818299" y="57159"/>
                </a:lnTo>
                <a:lnTo>
                  <a:pt x="57159" y="57159"/>
                </a:lnTo>
                <a:lnTo>
                  <a:pt x="57159" y="605944"/>
                </a:lnTo>
                <a:lnTo>
                  <a:pt x="0" y="605944"/>
                </a:lnTo>
                <a:close/>
              </a:path>
            </a:pathLst>
          </a:custGeom>
          <a:solidFill>
            <a:schemeClr val="bg1"/>
          </a:solid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1623937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p:pic>
      <p:sp>
        <p:nvSpPr>
          <p:cNvPr id="8" name="Rectangle 7"/>
          <p:cNvSpPr/>
          <p:nvPr/>
        </p:nvSpPr>
        <p:spPr>
          <a:xfrm rot="10800000">
            <a:off x="0" y="-1404"/>
            <a:ext cx="12192000" cy="6859405"/>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6" name="Rounded Rectangle 5"/>
          <p:cNvSpPr/>
          <p:nvPr/>
        </p:nvSpPr>
        <p:spPr>
          <a:xfrm>
            <a:off x="642026" y="1877438"/>
            <a:ext cx="6188804" cy="2752928"/>
          </a:xfrm>
          <a:prstGeom prst="roundRect">
            <a:avLst>
              <a:gd name="adj" fmla="val 4263"/>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Rectangle 33"/>
          <p:cNvSpPr/>
          <p:nvPr/>
        </p:nvSpPr>
        <p:spPr>
          <a:xfrm>
            <a:off x="841220" y="2142045"/>
            <a:ext cx="3930129" cy="2215991"/>
          </a:xfrm>
          <a:prstGeom prst="rect">
            <a:avLst/>
          </a:prstGeom>
        </p:spPr>
        <p:txBody>
          <a:bodyPr wrap="square" lIns="0" tIns="0" rIns="0" bIns="0">
            <a:spAutoFit/>
          </a:bodyPr>
          <a:lstStyle/>
          <a:p>
            <a:pPr algn="ctr"/>
            <a:r>
              <a:rPr lang="en-US" sz="4800" b="1" spc="100" dirty="0">
                <a:solidFill>
                  <a:schemeClr val="bg1"/>
                </a:solidFill>
                <a:latin typeface="Weiss Std" panose="0204050205050B020303" pitchFamily="18" charset="0"/>
              </a:rPr>
              <a:t>Praesidium</a:t>
            </a:r>
          </a:p>
          <a:p>
            <a:pPr algn="ctr"/>
            <a:r>
              <a:rPr lang="en-US" sz="4800" b="1" spc="100" dirty="0">
                <a:solidFill>
                  <a:schemeClr val="bg1"/>
                </a:solidFill>
                <a:latin typeface="Weiss Std" panose="0204050205050B020303" pitchFamily="18" charset="0"/>
              </a:rPr>
              <a:t>Safety</a:t>
            </a:r>
          </a:p>
          <a:p>
            <a:pPr algn="ctr"/>
            <a:r>
              <a:rPr lang="en-US" sz="4800" b="1" spc="100" dirty="0">
                <a:solidFill>
                  <a:schemeClr val="bg1"/>
                </a:solidFill>
                <a:latin typeface="Weiss Std" panose="0204050205050B020303" pitchFamily="18" charset="0"/>
              </a:rPr>
              <a:t>Equation</a:t>
            </a:r>
            <a:r>
              <a:rPr lang="en-US" sz="4400" b="1" baseline="30000" dirty="0">
                <a:solidFill>
                  <a:schemeClr val="bg1"/>
                </a:solidFill>
                <a:latin typeface="Weiss Std" panose="0204050205050B020303" pitchFamily="18" charset="0"/>
              </a:rPr>
              <a:t>®</a:t>
            </a:r>
            <a:endParaRPr lang="en-US" sz="4800" b="1" baseline="30000" dirty="0">
              <a:solidFill>
                <a:schemeClr val="bg1"/>
              </a:solidFill>
              <a:latin typeface="Weiss Std" panose="0204050205050B020303" pitchFamily="18" charset="0"/>
            </a:endParaRPr>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98389" y="375063"/>
            <a:ext cx="6107873" cy="6107873"/>
          </a:xfrm>
          <a:prstGeom prst="rect">
            <a:avLst/>
          </a:prstGeom>
          <a:ln>
            <a:solidFill>
              <a:schemeClr val="accent1"/>
            </a:solidFill>
          </a:ln>
        </p:spPr>
      </p:pic>
    </p:spTree>
    <p:extLst>
      <p:ext uri="{BB962C8B-B14F-4D97-AF65-F5344CB8AC3E}">
        <p14:creationId xmlns:p14="http://schemas.microsoft.com/office/powerpoint/2010/main" val="1814960779"/>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p:txBody>
          <a:bodyPr>
            <a:normAutofit/>
          </a:bodyPr>
          <a:lstStyle/>
          <a:p>
            <a:r>
              <a:rPr lang="en-US" dirty="0">
                <a:latin typeface="Weiss Std" panose="0204050205050B020303" pitchFamily="18" charset="0"/>
              </a:rPr>
              <a:t>Types of Sexual Abuse</a:t>
            </a:r>
          </a:p>
        </p:txBody>
      </p:sp>
      <p:sp>
        <p:nvSpPr>
          <p:cNvPr id="14" name="Rectangle 13"/>
          <p:cNvSpPr/>
          <p:nvPr/>
        </p:nvSpPr>
        <p:spPr bwMode="auto">
          <a:xfrm rot="16200000" flipV="1">
            <a:off x="6073141" y="-624417"/>
            <a:ext cx="45719" cy="3787311"/>
          </a:xfrm>
          <a:prstGeom prst="rect">
            <a:avLst/>
          </a:prstGeom>
          <a:solidFill>
            <a:schemeClr val="tx2"/>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solidFill>
                <a:schemeClr val="tx2"/>
              </a:solidFill>
            </a:endParaRPr>
          </a:p>
        </p:txBody>
      </p:sp>
      <p:sp>
        <p:nvSpPr>
          <p:cNvPr id="3" name="Rectangle 2"/>
          <p:cNvSpPr/>
          <p:nvPr/>
        </p:nvSpPr>
        <p:spPr>
          <a:xfrm>
            <a:off x="0" y="6513688"/>
            <a:ext cx="10747022" cy="169333"/>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10" name="Group 109"/>
          <p:cNvGrpSpPr/>
          <p:nvPr/>
        </p:nvGrpSpPr>
        <p:grpSpPr>
          <a:xfrm>
            <a:off x="3121019" y="1706439"/>
            <a:ext cx="5949962" cy="4392907"/>
            <a:chOff x="3896474" y="1093493"/>
            <a:chExt cx="4507078" cy="3327613"/>
          </a:xfrm>
        </p:grpSpPr>
        <p:sp>
          <p:nvSpPr>
            <p:cNvPr id="111" name="Oval 110"/>
            <p:cNvSpPr/>
            <p:nvPr/>
          </p:nvSpPr>
          <p:spPr>
            <a:xfrm>
              <a:off x="5181600" y="2362200"/>
              <a:ext cx="1936828" cy="193682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ardrop 111"/>
            <p:cNvSpPr>
              <a:spLocks noChangeAspect="1"/>
            </p:cNvSpPr>
            <p:nvPr/>
          </p:nvSpPr>
          <p:spPr>
            <a:xfrm rot="8068996">
              <a:off x="5405140" y="1093493"/>
              <a:ext cx="1489746" cy="1489746"/>
            </a:xfrm>
            <a:prstGeom prst="teardrop">
              <a:avLst/>
            </a:prstGeom>
            <a:solidFill>
              <a:srgbClr val="52645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j-lt"/>
              </a:endParaRPr>
            </a:p>
          </p:txBody>
        </p:sp>
        <p:sp>
          <p:nvSpPr>
            <p:cNvPr id="113" name="Teardrop 112"/>
            <p:cNvSpPr>
              <a:spLocks noChangeAspect="1"/>
            </p:cNvSpPr>
            <p:nvPr/>
          </p:nvSpPr>
          <p:spPr>
            <a:xfrm rot="13976589">
              <a:off x="6913806" y="2873409"/>
              <a:ext cx="1489746" cy="1489746"/>
            </a:xfrm>
            <a:prstGeom prst="teardrop">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j-lt"/>
              </a:endParaRPr>
            </a:p>
          </p:txBody>
        </p:sp>
        <p:sp>
          <p:nvSpPr>
            <p:cNvPr id="114" name="Teardrop 113"/>
            <p:cNvSpPr>
              <a:spLocks noChangeAspect="1"/>
            </p:cNvSpPr>
            <p:nvPr/>
          </p:nvSpPr>
          <p:spPr>
            <a:xfrm rot="7461556" flipH="1">
              <a:off x="3896474" y="2931360"/>
              <a:ext cx="1489746" cy="1489746"/>
            </a:xfrm>
            <a:prstGeom prst="teardrop">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mj-lt"/>
              </a:endParaRPr>
            </a:p>
          </p:txBody>
        </p:sp>
        <p:sp>
          <p:nvSpPr>
            <p:cNvPr id="115" name="Rectangle 114"/>
            <p:cNvSpPr/>
            <p:nvPr/>
          </p:nvSpPr>
          <p:spPr>
            <a:xfrm>
              <a:off x="5573075" y="1725690"/>
              <a:ext cx="1143989" cy="233140"/>
            </a:xfrm>
            <a:prstGeom prst="rect">
              <a:avLst/>
            </a:prstGeom>
          </p:spPr>
          <p:txBody>
            <a:bodyPr wrap="none" lIns="0" tIns="0" rIns="0" bIns="0">
              <a:spAutoFit/>
            </a:bodyPr>
            <a:lstStyle/>
            <a:p>
              <a:pPr algn="ctr"/>
              <a:r>
                <a:rPr lang="en-US" sz="2000" dirty="0">
                  <a:solidFill>
                    <a:schemeClr val="bg1"/>
                  </a:solidFill>
                  <a:latin typeface="Calibri Light" panose="020F0302020204030204" pitchFamily="34" charset="0"/>
                  <a:cs typeface="Calibri Light" panose="020F0302020204030204" pitchFamily="34" charset="0"/>
                </a:rPr>
                <a:t>Adult-to-Youth</a:t>
              </a:r>
            </a:p>
          </p:txBody>
        </p:sp>
        <p:sp>
          <p:nvSpPr>
            <p:cNvPr id="116" name="Rectangle 115"/>
            <p:cNvSpPr/>
            <p:nvPr/>
          </p:nvSpPr>
          <p:spPr>
            <a:xfrm>
              <a:off x="7016912" y="3385142"/>
              <a:ext cx="1283532" cy="233140"/>
            </a:xfrm>
            <a:prstGeom prst="rect">
              <a:avLst/>
            </a:prstGeom>
          </p:spPr>
          <p:txBody>
            <a:bodyPr wrap="none" lIns="0" tIns="0" rIns="0" bIns="0">
              <a:spAutoFit/>
            </a:bodyPr>
            <a:lstStyle/>
            <a:p>
              <a:pPr algn="ctr"/>
              <a:r>
                <a:rPr lang="en-US" sz="2000" dirty="0">
                  <a:solidFill>
                    <a:schemeClr val="bg1"/>
                  </a:solidFill>
                  <a:latin typeface="Calibri Light" panose="020F0302020204030204" pitchFamily="34" charset="0"/>
                  <a:cs typeface="Calibri Light" panose="020F0302020204030204" pitchFamily="34" charset="0"/>
                </a:rPr>
                <a:t>False Allegations</a:t>
              </a:r>
            </a:p>
          </p:txBody>
        </p:sp>
        <p:sp>
          <p:nvSpPr>
            <p:cNvPr id="117" name="Rectangle 116"/>
            <p:cNvSpPr/>
            <p:nvPr/>
          </p:nvSpPr>
          <p:spPr>
            <a:xfrm>
              <a:off x="4174144" y="3408221"/>
              <a:ext cx="1170314" cy="233140"/>
            </a:xfrm>
            <a:prstGeom prst="rect">
              <a:avLst/>
            </a:prstGeom>
          </p:spPr>
          <p:txBody>
            <a:bodyPr wrap="none" lIns="0" tIns="0" rIns="0" bIns="0">
              <a:spAutoFit/>
            </a:bodyPr>
            <a:lstStyle/>
            <a:p>
              <a:pPr algn="ctr"/>
              <a:r>
                <a:rPr lang="en-US" sz="2000" dirty="0">
                  <a:solidFill>
                    <a:schemeClr val="bg1"/>
                  </a:solidFill>
                  <a:latin typeface="Calibri Light" panose="020F0302020204030204" pitchFamily="34" charset="0"/>
                  <a:cs typeface="Calibri Light" panose="020F0302020204030204" pitchFamily="34" charset="0"/>
                </a:rPr>
                <a:t>Youth-to-Youth</a:t>
              </a:r>
            </a:p>
          </p:txBody>
        </p:sp>
        <p:sp>
          <p:nvSpPr>
            <p:cNvPr id="118" name="Rectangle 117"/>
            <p:cNvSpPr/>
            <p:nvPr/>
          </p:nvSpPr>
          <p:spPr>
            <a:xfrm>
              <a:off x="5956401" y="3225700"/>
              <a:ext cx="426209" cy="209826"/>
            </a:xfrm>
            <a:prstGeom prst="rect">
              <a:avLst/>
            </a:prstGeom>
          </p:spPr>
          <p:txBody>
            <a:bodyPr wrap="none" lIns="0" tIns="0" rIns="0" bIns="0">
              <a:spAutoFit/>
            </a:bodyPr>
            <a:lstStyle/>
            <a:p>
              <a:pPr algn="ctr"/>
              <a:r>
                <a:rPr lang="en-US" b="1" dirty="0">
                  <a:solidFill>
                    <a:schemeClr val="tx1">
                      <a:lumMod val="75000"/>
                      <a:lumOff val="25000"/>
                    </a:schemeClr>
                  </a:solidFill>
                  <a:latin typeface="Calibri Light" panose="020F0302020204030204" pitchFamily="34" charset="0"/>
                  <a:cs typeface="Calibri Light" panose="020F0302020204030204" pitchFamily="34" charset="0"/>
                </a:rPr>
                <a:t>Abuse</a:t>
              </a: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6300" y="6429766"/>
            <a:ext cx="952889" cy="337176"/>
          </a:xfrm>
          <a:prstGeom prst="rect">
            <a:avLst/>
          </a:prstGeom>
        </p:spPr>
      </p:pic>
    </p:spTree>
    <p:extLst>
      <p:ext uri="{BB962C8B-B14F-4D97-AF65-F5344CB8AC3E}">
        <p14:creationId xmlns:p14="http://schemas.microsoft.com/office/powerpoint/2010/main" val="3687200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44" b="44"/>
          <a:stretch>
            <a:fillRect/>
          </a:stretch>
        </p:blipFill>
        <p:spPr/>
      </p:pic>
      <p:sp>
        <p:nvSpPr>
          <p:cNvPr id="9" name="Rectangle 8"/>
          <p:cNvSpPr/>
          <p:nvPr/>
        </p:nvSpPr>
        <p:spPr>
          <a:xfrm>
            <a:off x="0" y="-14835"/>
            <a:ext cx="12192000" cy="6858000"/>
          </a:xfrm>
          <a:prstGeom prst="rect">
            <a:avLst/>
          </a:prstGeom>
          <a:solidFill>
            <a:srgbClr val="0B253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15" name="Rectangle 14"/>
          <p:cNvSpPr/>
          <p:nvPr/>
        </p:nvSpPr>
        <p:spPr>
          <a:xfrm>
            <a:off x="1219199" y="2256500"/>
            <a:ext cx="9753600" cy="1661993"/>
          </a:xfrm>
          <a:prstGeom prst="rect">
            <a:avLst/>
          </a:prstGeom>
        </p:spPr>
        <p:txBody>
          <a:bodyPr wrap="square" lIns="0" tIns="0" rIns="0" bIns="0">
            <a:spAutoFit/>
          </a:bodyPr>
          <a:lstStyle/>
          <a:p>
            <a:pPr algn="ctr"/>
            <a:r>
              <a:rPr lang="en-US" sz="5400" b="1" dirty="0">
                <a:solidFill>
                  <a:schemeClr val="bg1"/>
                </a:solidFill>
                <a:latin typeface="Weiss Std" panose="0204050205050B020303" pitchFamily="18" charset="0"/>
              </a:rPr>
              <a:t>Adult-to-Youth Abuse </a:t>
            </a:r>
          </a:p>
          <a:p>
            <a:pPr algn="ctr"/>
            <a:r>
              <a:rPr lang="en-US" sz="5400" b="1" dirty="0">
                <a:solidFill>
                  <a:schemeClr val="bg1"/>
                </a:solidFill>
                <a:latin typeface="Weiss Std" panose="0204050205050B020303" pitchFamily="18" charset="0"/>
              </a:rPr>
              <a:t>and Boundary Violations</a:t>
            </a:r>
          </a:p>
        </p:txBody>
      </p:sp>
      <p:sp>
        <p:nvSpPr>
          <p:cNvPr id="7" name="Rectangle 6"/>
          <p:cNvSpPr/>
          <p:nvPr/>
        </p:nvSpPr>
        <p:spPr bwMode="auto">
          <a:xfrm rot="16200000" flipV="1">
            <a:off x="6020220" y="316744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8" name="Rectangle 7"/>
          <p:cNvSpPr/>
          <p:nvPr/>
        </p:nvSpPr>
        <p:spPr bwMode="auto">
          <a:xfrm rot="16200000" flipV="1">
            <a:off x="6065520" y="1178752"/>
            <a:ext cx="60959" cy="1828800"/>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199770797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a:spLocks noGrp="1"/>
          </p:cNvSpPr>
          <p:nvPr>
            <p:ph type="title"/>
          </p:nvPr>
        </p:nvSpPr>
        <p:spPr/>
        <p:txBody>
          <a:bodyPr>
            <a:normAutofit/>
          </a:bodyPr>
          <a:lstStyle/>
          <a:p>
            <a:r>
              <a:rPr lang="en-US" dirty="0">
                <a:latin typeface="Weiss Std" panose="0204050205050B020303" pitchFamily="18" charset="0"/>
              </a:rPr>
              <a:t>Scope of the Problem</a:t>
            </a:r>
          </a:p>
        </p:txBody>
      </p:sp>
      <p:grpSp>
        <p:nvGrpSpPr>
          <p:cNvPr id="8" name="Group 7"/>
          <p:cNvGrpSpPr/>
          <p:nvPr/>
        </p:nvGrpSpPr>
        <p:grpSpPr>
          <a:xfrm>
            <a:off x="4599447" y="2997854"/>
            <a:ext cx="561759" cy="2534708"/>
            <a:chOff x="2476500" y="1880466"/>
            <a:chExt cx="561758" cy="2534708"/>
          </a:xfrm>
        </p:grpSpPr>
        <p:sp>
          <p:nvSpPr>
            <p:cNvPr id="9" name="Rounded Rectangle 70"/>
            <p:cNvSpPr/>
            <p:nvPr/>
          </p:nvSpPr>
          <p:spPr>
            <a:xfrm>
              <a:off x="2476500" y="4208259"/>
              <a:ext cx="561758" cy="20691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71"/>
            <p:cNvSpPr/>
            <p:nvPr/>
          </p:nvSpPr>
          <p:spPr>
            <a:xfrm>
              <a:off x="2476500" y="3949615"/>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72"/>
            <p:cNvSpPr/>
            <p:nvPr/>
          </p:nvSpPr>
          <p:spPr>
            <a:xfrm>
              <a:off x="2476500" y="3690972"/>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73"/>
            <p:cNvSpPr/>
            <p:nvPr/>
          </p:nvSpPr>
          <p:spPr>
            <a:xfrm>
              <a:off x="2476500" y="3432328"/>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74"/>
            <p:cNvSpPr/>
            <p:nvPr/>
          </p:nvSpPr>
          <p:spPr>
            <a:xfrm>
              <a:off x="2476500" y="3173684"/>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75"/>
            <p:cNvSpPr/>
            <p:nvPr/>
          </p:nvSpPr>
          <p:spPr>
            <a:xfrm>
              <a:off x="2476500" y="2915041"/>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76"/>
            <p:cNvSpPr/>
            <p:nvPr/>
          </p:nvSpPr>
          <p:spPr>
            <a:xfrm>
              <a:off x="2476500" y="2656397"/>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77"/>
            <p:cNvSpPr/>
            <p:nvPr/>
          </p:nvSpPr>
          <p:spPr>
            <a:xfrm>
              <a:off x="2476500" y="2397753"/>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78"/>
            <p:cNvSpPr/>
            <p:nvPr/>
          </p:nvSpPr>
          <p:spPr>
            <a:xfrm>
              <a:off x="2476500" y="2139110"/>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79"/>
            <p:cNvSpPr/>
            <p:nvPr/>
          </p:nvSpPr>
          <p:spPr>
            <a:xfrm>
              <a:off x="2476500" y="1880466"/>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p:nvPr/>
        </p:nvGrpSpPr>
        <p:grpSpPr>
          <a:xfrm>
            <a:off x="5272751" y="2997854"/>
            <a:ext cx="561759" cy="2534708"/>
            <a:chOff x="3380232" y="1880466"/>
            <a:chExt cx="561758" cy="2534708"/>
          </a:xfrm>
        </p:grpSpPr>
        <p:sp>
          <p:nvSpPr>
            <p:cNvPr id="23" name="Rounded Rectangle 81"/>
            <p:cNvSpPr/>
            <p:nvPr/>
          </p:nvSpPr>
          <p:spPr>
            <a:xfrm>
              <a:off x="3380232" y="4208259"/>
              <a:ext cx="561758" cy="206915"/>
            </a:xfrm>
            <a:prstGeom prst="roundRect">
              <a:avLst/>
            </a:prstGeom>
            <a:solidFill>
              <a:srgbClr val="638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82"/>
            <p:cNvSpPr/>
            <p:nvPr/>
          </p:nvSpPr>
          <p:spPr>
            <a:xfrm>
              <a:off x="3380232" y="3949615"/>
              <a:ext cx="561758" cy="206915"/>
            </a:xfrm>
            <a:prstGeom prst="roundRect">
              <a:avLst/>
            </a:prstGeom>
            <a:solidFill>
              <a:srgbClr val="638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83"/>
            <p:cNvSpPr/>
            <p:nvPr/>
          </p:nvSpPr>
          <p:spPr>
            <a:xfrm>
              <a:off x="3380232" y="3690972"/>
              <a:ext cx="561758" cy="206915"/>
            </a:xfrm>
            <a:prstGeom prst="roundRect">
              <a:avLst/>
            </a:prstGeom>
            <a:solidFill>
              <a:srgbClr val="638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84"/>
            <p:cNvSpPr/>
            <p:nvPr/>
          </p:nvSpPr>
          <p:spPr>
            <a:xfrm>
              <a:off x="3380232" y="3432328"/>
              <a:ext cx="561758" cy="206915"/>
            </a:xfrm>
            <a:prstGeom prst="roundRect">
              <a:avLst/>
            </a:prstGeom>
            <a:solidFill>
              <a:srgbClr val="638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85"/>
            <p:cNvSpPr/>
            <p:nvPr/>
          </p:nvSpPr>
          <p:spPr>
            <a:xfrm>
              <a:off x="3380232" y="3173684"/>
              <a:ext cx="561758" cy="206915"/>
            </a:xfrm>
            <a:prstGeom prst="roundRect">
              <a:avLst/>
            </a:prstGeom>
            <a:solidFill>
              <a:srgbClr val="638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86"/>
            <p:cNvSpPr/>
            <p:nvPr/>
          </p:nvSpPr>
          <p:spPr>
            <a:xfrm>
              <a:off x="3380232" y="2915041"/>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ounded Rectangle 87"/>
            <p:cNvSpPr/>
            <p:nvPr/>
          </p:nvSpPr>
          <p:spPr>
            <a:xfrm>
              <a:off x="3380232" y="2656397"/>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88"/>
            <p:cNvSpPr/>
            <p:nvPr/>
          </p:nvSpPr>
          <p:spPr>
            <a:xfrm>
              <a:off x="3380232" y="2397753"/>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89"/>
            <p:cNvSpPr/>
            <p:nvPr/>
          </p:nvSpPr>
          <p:spPr>
            <a:xfrm>
              <a:off x="3380232" y="2139110"/>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ed Rectangle 90"/>
            <p:cNvSpPr/>
            <p:nvPr/>
          </p:nvSpPr>
          <p:spPr>
            <a:xfrm>
              <a:off x="3380232" y="1880466"/>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5940643" y="2997854"/>
            <a:ext cx="561759" cy="2534708"/>
            <a:chOff x="4240670" y="1880466"/>
            <a:chExt cx="561758" cy="2534708"/>
          </a:xfrm>
        </p:grpSpPr>
        <p:sp>
          <p:nvSpPr>
            <p:cNvPr id="34" name="Rounded Rectangle 92"/>
            <p:cNvSpPr/>
            <p:nvPr/>
          </p:nvSpPr>
          <p:spPr>
            <a:xfrm>
              <a:off x="4240670" y="4208259"/>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93"/>
            <p:cNvSpPr/>
            <p:nvPr/>
          </p:nvSpPr>
          <p:spPr>
            <a:xfrm>
              <a:off x="4240670" y="3949615"/>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94"/>
            <p:cNvSpPr/>
            <p:nvPr/>
          </p:nvSpPr>
          <p:spPr>
            <a:xfrm>
              <a:off x="4240670" y="3690972"/>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95"/>
            <p:cNvSpPr/>
            <p:nvPr/>
          </p:nvSpPr>
          <p:spPr>
            <a:xfrm>
              <a:off x="4240670" y="3432328"/>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96"/>
            <p:cNvSpPr/>
            <p:nvPr/>
          </p:nvSpPr>
          <p:spPr>
            <a:xfrm>
              <a:off x="4240670" y="3173684"/>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ounded Rectangle 97"/>
            <p:cNvSpPr/>
            <p:nvPr/>
          </p:nvSpPr>
          <p:spPr>
            <a:xfrm>
              <a:off x="4240670" y="2915041"/>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98"/>
            <p:cNvSpPr/>
            <p:nvPr/>
          </p:nvSpPr>
          <p:spPr>
            <a:xfrm>
              <a:off x="4240670" y="2656397"/>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ounded Rectangle 99"/>
            <p:cNvSpPr/>
            <p:nvPr/>
          </p:nvSpPr>
          <p:spPr>
            <a:xfrm>
              <a:off x="4240670" y="2397753"/>
              <a:ext cx="561758" cy="206915"/>
            </a:xfrm>
            <a:prstGeom prst="roundRect">
              <a:avLst/>
            </a:prstGeom>
            <a:solidFill>
              <a:srgbClr val="526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100"/>
            <p:cNvSpPr/>
            <p:nvPr/>
          </p:nvSpPr>
          <p:spPr>
            <a:xfrm>
              <a:off x="4240670" y="2139110"/>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ounded Rectangle 101"/>
            <p:cNvSpPr/>
            <p:nvPr/>
          </p:nvSpPr>
          <p:spPr>
            <a:xfrm>
              <a:off x="4240670" y="1880466"/>
              <a:ext cx="561758" cy="2069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7338503" y="2489139"/>
            <a:ext cx="2987900" cy="338554"/>
          </a:xfrm>
          <a:prstGeom prst="rect">
            <a:avLst/>
          </a:prstGeom>
          <a:noFill/>
        </p:spPr>
        <p:txBody>
          <a:bodyPr wrap="square" rtlCol="0">
            <a:spAutoFit/>
          </a:bodyPr>
          <a:lstStyle/>
          <a:p>
            <a:r>
              <a:rPr lang="en-US" sz="1600" dirty="0"/>
              <a:t>One in four girls</a:t>
            </a:r>
          </a:p>
        </p:txBody>
      </p:sp>
      <p:sp>
        <p:nvSpPr>
          <p:cNvPr id="46" name="TextBox 45"/>
          <p:cNvSpPr txBox="1"/>
          <p:nvPr/>
        </p:nvSpPr>
        <p:spPr>
          <a:xfrm>
            <a:off x="7324499" y="3173294"/>
            <a:ext cx="2987900" cy="338554"/>
          </a:xfrm>
          <a:prstGeom prst="rect">
            <a:avLst/>
          </a:prstGeom>
          <a:noFill/>
        </p:spPr>
        <p:txBody>
          <a:bodyPr wrap="square" rtlCol="0">
            <a:spAutoFit/>
          </a:bodyPr>
          <a:lstStyle/>
          <a:p>
            <a:r>
              <a:rPr lang="en-US" sz="1600" dirty="0"/>
              <a:t>One in seven boys</a:t>
            </a:r>
          </a:p>
        </p:txBody>
      </p:sp>
      <p:sp>
        <p:nvSpPr>
          <p:cNvPr id="47" name="TextBox 46"/>
          <p:cNvSpPr txBox="1"/>
          <p:nvPr/>
        </p:nvSpPr>
        <p:spPr>
          <a:xfrm>
            <a:off x="7324499" y="3830707"/>
            <a:ext cx="2987900" cy="338554"/>
          </a:xfrm>
          <a:prstGeom prst="rect">
            <a:avLst/>
          </a:prstGeom>
          <a:noFill/>
        </p:spPr>
        <p:txBody>
          <a:bodyPr wrap="square" rtlCol="0">
            <a:spAutoFit/>
          </a:bodyPr>
          <a:lstStyle/>
          <a:p>
            <a:r>
              <a:rPr lang="en-US" sz="1600" dirty="0"/>
              <a:t>Ten percent of school children</a:t>
            </a:r>
          </a:p>
        </p:txBody>
      </p:sp>
      <p:sp>
        <p:nvSpPr>
          <p:cNvPr id="48" name="TextBox 47"/>
          <p:cNvSpPr txBox="1"/>
          <p:nvPr/>
        </p:nvSpPr>
        <p:spPr>
          <a:xfrm>
            <a:off x="7324500" y="4329780"/>
            <a:ext cx="3422522" cy="584775"/>
          </a:xfrm>
          <a:prstGeom prst="rect">
            <a:avLst/>
          </a:prstGeom>
          <a:noFill/>
        </p:spPr>
        <p:txBody>
          <a:bodyPr wrap="square" rtlCol="0">
            <a:spAutoFit/>
          </a:bodyPr>
          <a:lstStyle/>
          <a:p>
            <a:r>
              <a:rPr lang="en-US" sz="1600" dirty="0"/>
              <a:t>Forty to fifty percent of child molestations committed by juveniles</a:t>
            </a:r>
            <a:endParaRPr lang="en-US" sz="1600" b="1" dirty="0"/>
          </a:p>
        </p:txBody>
      </p:sp>
      <p:sp>
        <p:nvSpPr>
          <p:cNvPr id="49" name="TextBox 48"/>
          <p:cNvSpPr txBox="1"/>
          <p:nvPr/>
        </p:nvSpPr>
        <p:spPr>
          <a:xfrm>
            <a:off x="7317497" y="5003182"/>
            <a:ext cx="3008906" cy="584775"/>
          </a:xfrm>
          <a:prstGeom prst="rect">
            <a:avLst/>
          </a:prstGeom>
          <a:noFill/>
        </p:spPr>
        <p:txBody>
          <a:bodyPr wrap="square" rtlCol="0">
            <a:spAutoFit/>
          </a:bodyPr>
          <a:lstStyle/>
          <a:p>
            <a:r>
              <a:rPr lang="en-US" sz="1600" dirty="0"/>
              <a:t>Eighty percent of abuse </a:t>
            </a:r>
            <a:r>
              <a:rPr lang="en-US" sz="1600" b="1" u="sng" dirty="0"/>
              <a:t>does not get reported</a:t>
            </a:r>
          </a:p>
        </p:txBody>
      </p:sp>
      <p:grpSp>
        <p:nvGrpSpPr>
          <p:cNvPr id="50" name="Group 279"/>
          <p:cNvGrpSpPr/>
          <p:nvPr/>
        </p:nvGrpSpPr>
        <p:grpSpPr>
          <a:xfrm>
            <a:off x="4587529" y="2211649"/>
            <a:ext cx="555783" cy="555779"/>
            <a:chOff x="846989" y="1401020"/>
            <a:chExt cx="877416" cy="877416"/>
          </a:xfrm>
          <a:effectLst/>
        </p:grpSpPr>
        <p:sp>
          <p:nvSpPr>
            <p:cNvPr id="51" name="Teardrop 50"/>
            <p:cNvSpPr/>
            <p:nvPr/>
          </p:nvSpPr>
          <p:spPr>
            <a:xfrm rot="8100000">
              <a:off x="846989" y="1401020"/>
              <a:ext cx="877416" cy="877416"/>
            </a:xfrm>
            <a:prstGeom prst="teardrop">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endParaRPr>
            </a:p>
          </p:txBody>
        </p:sp>
        <p:sp>
          <p:nvSpPr>
            <p:cNvPr id="52" name="Oval 51"/>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lumMod val="75000"/>
                      <a:lumOff val="25000"/>
                    </a:schemeClr>
                  </a:solidFill>
                </a:rPr>
                <a:t>10%</a:t>
              </a:r>
            </a:p>
          </p:txBody>
        </p:sp>
      </p:grpSp>
      <p:grpSp>
        <p:nvGrpSpPr>
          <p:cNvPr id="53" name="Group 279"/>
          <p:cNvGrpSpPr/>
          <p:nvPr/>
        </p:nvGrpSpPr>
        <p:grpSpPr>
          <a:xfrm>
            <a:off x="5262030" y="2211649"/>
            <a:ext cx="555783" cy="555779"/>
            <a:chOff x="846989" y="1401020"/>
            <a:chExt cx="877416" cy="877416"/>
          </a:xfrm>
          <a:effectLst/>
        </p:grpSpPr>
        <p:sp>
          <p:nvSpPr>
            <p:cNvPr id="54" name="Teardrop 53"/>
            <p:cNvSpPr/>
            <p:nvPr/>
          </p:nvSpPr>
          <p:spPr>
            <a:xfrm rot="8100000">
              <a:off x="846989" y="1401020"/>
              <a:ext cx="877416" cy="877416"/>
            </a:xfrm>
            <a:prstGeom prst="teardrop">
              <a:avLst/>
            </a:prstGeom>
            <a:solidFill>
              <a:srgbClr val="63832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endParaRPr>
            </a:p>
          </p:txBody>
        </p:sp>
        <p:sp>
          <p:nvSpPr>
            <p:cNvPr id="55" name="Oval 54"/>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lumMod val="75000"/>
                      <a:lumOff val="25000"/>
                    </a:schemeClr>
                  </a:solidFill>
                </a:rPr>
                <a:t>50%</a:t>
              </a:r>
            </a:p>
          </p:txBody>
        </p:sp>
      </p:grpSp>
      <p:grpSp>
        <p:nvGrpSpPr>
          <p:cNvPr id="56" name="Group 279"/>
          <p:cNvGrpSpPr/>
          <p:nvPr/>
        </p:nvGrpSpPr>
        <p:grpSpPr>
          <a:xfrm>
            <a:off x="5931119" y="2211649"/>
            <a:ext cx="555783" cy="555779"/>
            <a:chOff x="846989" y="1401020"/>
            <a:chExt cx="877416" cy="877416"/>
          </a:xfrm>
          <a:effectLst/>
        </p:grpSpPr>
        <p:sp>
          <p:nvSpPr>
            <p:cNvPr id="57" name="Teardrop 56"/>
            <p:cNvSpPr/>
            <p:nvPr/>
          </p:nvSpPr>
          <p:spPr>
            <a:xfrm rot="8100000">
              <a:off x="846989" y="1401020"/>
              <a:ext cx="877416" cy="877416"/>
            </a:xfrm>
            <a:prstGeom prst="teardrop">
              <a:avLst/>
            </a:prstGeom>
            <a:solidFill>
              <a:srgbClr val="52645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75000"/>
                    <a:lumOff val="25000"/>
                  </a:schemeClr>
                </a:solidFill>
              </a:endParaRPr>
            </a:p>
          </p:txBody>
        </p:sp>
        <p:sp>
          <p:nvSpPr>
            <p:cNvPr id="58" name="Oval 57"/>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b="1" dirty="0">
                  <a:solidFill>
                    <a:schemeClr val="tx1">
                      <a:lumMod val="75000"/>
                      <a:lumOff val="25000"/>
                    </a:schemeClr>
                  </a:solidFill>
                </a:rPr>
                <a:t>80%</a:t>
              </a:r>
            </a:p>
          </p:txBody>
        </p:sp>
      </p:grpSp>
      <p:grpSp>
        <p:nvGrpSpPr>
          <p:cNvPr id="59" name="Group 58"/>
          <p:cNvGrpSpPr/>
          <p:nvPr/>
        </p:nvGrpSpPr>
        <p:grpSpPr>
          <a:xfrm>
            <a:off x="6798373" y="2427216"/>
            <a:ext cx="493371" cy="479245"/>
            <a:chOff x="5205677" y="1309828"/>
            <a:chExt cx="493370" cy="479245"/>
          </a:xfrm>
          <a:solidFill>
            <a:srgbClr val="357FA3"/>
          </a:solidFill>
        </p:grpSpPr>
        <p:sp>
          <p:nvSpPr>
            <p:cNvPr id="60" name="Rounded Rectangle 102"/>
            <p:cNvSpPr/>
            <p:nvPr/>
          </p:nvSpPr>
          <p:spPr>
            <a:xfrm>
              <a:off x="5205677" y="1309828"/>
              <a:ext cx="493370" cy="4792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FontAwesome" pitchFamily="2" charset="0"/>
              </a:endParaRPr>
            </a:p>
          </p:txBody>
        </p:sp>
        <p:sp>
          <p:nvSpPr>
            <p:cNvPr id="61" name="Freeform 117"/>
            <p:cNvSpPr>
              <a:spLocks/>
            </p:cNvSpPr>
            <p:nvPr/>
          </p:nvSpPr>
          <p:spPr bwMode="auto">
            <a:xfrm>
              <a:off x="5317181" y="1414269"/>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2" name="Group 61"/>
          <p:cNvGrpSpPr/>
          <p:nvPr/>
        </p:nvGrpSpPr>
        <p:grpSpPr>
          <a:xfrm>
            <a:off x="6798373" y="3083936"/>
            <a:ext cx="493371" cy="479245"/>
            <a:chOff x="5205677" y="1966548"/>
            <a:chExt cx="493370" cy="479245"/>
          </a:xfrm>
          <a:solidFill>
            <a:srgbClr val="999999"/>
          </a:solidFill>
        </p:grpSpPr>
        <p:sp>
          <p:nvSpPr>
            <p:cNvPr id="63" name="Rounded Rectangle 105"/>
            <p:cNvSpPr/>
            <p:nvPr/>
          </p:nvSpPr>
          <p:spPr>
            <a:xfrm>
              <a:off x="5205677" y="1966548"/>
              <a:ext cx="493370" cy="4792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FontAwesome" pitchFamily="2" charset="0"/>
              </a:endParaRPr>
            </a:p>
          </p:txBody>
        </p:sp>
        <p:sp>
          <p:nvSpPr>
            <p:cNvPr id="64" name="Freeform 36"/>
            <p:cNvSpPr>
              <a:spLocks noEditPoints="1"/>
            </p:cNvSpPr>
            <p:nvPr/>
          </p:nvSpPr>
          <p:spPr bwMode="auto">
            <a:xfrm>
              <a:off x="5317181" y="2059372"/>
              <a:ext cx="270363" cy="293597"/>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5" name="Group 64"/>
          <p:cNvGrpSpPr/>
          <p:nvPr/>
        </p:nvGrpSpPr>
        <p:grpSpPr>
          <a:xfrm>
            <a:off x="6798373" y="3740656"/>
            <a:ext cx="493371" cy="479245"/>
            <a:chOff x="5205677" y="2623268"/>
            <a:chExt cx="493370" cy="479245"/>
          </a:xfrm>
          <a:solidFill>
            <a:schemeClr val="tx2"/>
          </a:solidFill>
        </p:grpSpPr>
        <p:sp>
          <p:nvSpPr>
            <p:cNvPr id="66" name="Rounded Rectangle 107"/>
            <p:cNvSpPr/>
            <p:nvPr/>
          </p:nvSpPr>
          <p:spPr>
            <a:xfrm>
              <a:off x="5205677" y="2623268"/>
              <a:ext cx="493370" cy="4792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FontAwesome" pitchFamily="2" charset="0"/>
              </a:endParaRPr>
            </a:p>
          </p:txBody>
        </p:sp>
        <p:sp>
          <p:nvSpPr>
            <p:cNvPr id="67" name="Freeform 13"/>
            <p:cNvSpPr>
              <a:spLocks noEditPoints="1"/>
            </p:cNvSpPr>
            <p:nvPr/>
          </p:nvSpPr>
          <p:spPr bwMode="auto">
            <a:xfrm>
              <a:off x="5301275" y="2711803"/>
              <a:ext cx="302175" cy="302175"/>
            </a:xfrm>
            <a:custGeom>
              <a:avLst/>
              <a:gdLst/>
              <a:ahLst/>
              <a:cxnLst>
                <a:cxn ang="0">
                  <a:pos x="60" y="40"/>
                </a:cxn>
                <a:cxn ang="0">
                  <a:pos x="40" y="60"/>
                </a:cxn>
                <a:cxn ang="0">
                  <a:pos x="36" y="61"/>
                </a:cxn>
                <a:cxn ang="0">
                  <a:pos x="33" y="60"/>
                </a:cxn>
                <a:cxn ang="0">
                  <a:pos x="4" y="31"/>
                </a:cxn>
                <a:cxn ang="0">
                  <a:pos x="0" y="22"/>
                </a:cxn>
                <a:cxn ang="0">
                  <a:pos x="0" y="6"/>
                </a:cxn>
                <a:cxn ang="0">
                  <a:pos x="6" y="0"/>
                </a:cxn>
                <a:cxn ang="0">
                  <a:pos x="22" y="0"/>
                </a:cxn>
                <a:cxn ang="0">
                  <a:pos x="31" y="4"/>
                </a:cxn>
                <a:cxn ang="0">
                  <a:pos x="60" y="33"/>
                </a:cxn>
                <a:cxn ang="0">
                  <a:pos x="61" y="36"/>
                </a:cxn>
                <a:cxn ang="0">
                  <a:pos x="60" y="40"/>
                </a:cxn>
                <a:cxn ang="0">
                  <a:pos x="13" y="8"/>
                </a:cxn>
                <a:cxn ang="0">
                  <a:pos x="8" y="13"/>
                </a:cxn>
                <a:cxn ang="0">
                  <a:pos x="13" y="18"/>
                </a:cxn>
                <a:cxn ang="0">
                  <a:pos x="18" y="13"/>
                </a:cxn>
                <a:cxn ang="0">
                  <a:pos x="13" y="8"/>
                </a:cxn>
              </a:cxnLst>
              <a:rect l="0" t="0" r="r" b="b"/>
              <a:pathLst>
                <a:path w="61" h="61">
                  <a:moveTo>
                    <a:pt x="60" y="40"/>
                  </a:moveTo>
                  <a:cubicBezTo>
                    <a:pt x="40" y="60"/>
                    <a:pt x="40" y="60"/>
                    <a:pt x="40" y="60"/>
                  </a:cubicBezTo>
                  <a:cubicBezTo>
                    <a:pt x="39" y="61"/>
                    <a:pt x="38" y="61"/>
                    <a:pt x="36" y="61"/>
                  </a:cubicBezTo>
                  <a:cubicBezTo>
                    <a:pt x="35" y="61"/>
                    <a:pt x="34" y="61"/>
                    <a:pt x="33" y="60"/>
                  </a:cubicBezTo>
                  <a:cubicBezTo>
                    <a:pt x="4" y="31"/>
                    <a:pt x="4" y="31"/>
                    <a:pt x="4" y="31"/>
                  </a:cubicBezTo>
                  <a:cubicBezTo>
                    <a:pt x="2" y="29"/>
                    <a:pt x="0" y="25"/>
                    <a:pt x="0" y="22"/>
                  </a:cubicBezTo>
                  <a:cubicBezTo>
                    <a:pt x="0" y="6"/>
                    <a:pt x="0" y="6"/>
                    <a:pt x="0" y="6"/>
                  </a:cubicBezTo>
                  <a:cubicBezTo>
                    <a:pt x="0" y="3"/>
                    <a:pt x="3" y="0"/>
                    <a:pt x="6" y="0"/>
                  </a:cubicBezTo>
                  <a:cubicBezTo>
                    <a:pt x="22" y="0"/>
                    <a:pt x="22" y="0"/>
                    <a:pt x="22" y="0"/>
                  </a:cubicBezTo>
                  <a:cubicBezTo>
                    <a:pt x="25" y="0"/>
                    <a:pt x="29" y="2"/>
                    <a:pt x="31" y="4"/>
                  </a:cubicBezTo>
                  <a:cubicBezTo>
                    <a:pt x="60" y="33"/>
                    <a:pt x="60" y="33"/>
                    <a:pt x="60" y="33"/>
                  </a:cubicBezTo>
                  <a:cubicBezTo>
                    <a:pt x="61" y="34"/>
                    <a:pt x="61" y="35"/>
                    <a:pt x="61" y="36"/>
                  </a:cubicBezTo>
                  <a:cubicBezTo>
                    <a:pt x="61" y="38"/>
                    <a:pt x="61" y="39"/>
                    <a:pt x="60" y="40"/>
                  </a:cubicBezTo>
                  <a:close/>
                  <a:moveTo>
                    <a:pt x="13" y="8"/>
                  </a:moveTo>
                  <a:cubicBezTo>
                    <a:pt x="10" y="8"/>
                    <a:pt x="8" y="10"/>
                    <a:pt x="8" y="13"/>
                  </a:cubicBezTo>
                  <a:cubicBezTo>
                    <a:pt x="8" y="16"/>
                    <a:pt x="10" y="18"/>
                    <a:pt x="13" y="18"/>
                  </a:cubicBezTo>
                  <a:cubicBezTo>
                    <a:pt x="16" y="18"/>
                    <a:pt x="18" y="16"/>
                    <a:pt x="18" y="13"/>
                  </a:cubicBezTo>
                  <a:cubicBezTo>
                    <a:pt x="18" y="10"/>
                    <a:pt x="16" y="8"/>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8" name="Group 67"/>
          <p:cNvGrpSpPr/>
          <p:nvPr/>
        </p:nvGrpSpPr>
        <p:grpSpPr>
          <a:xfrm>
            <a:off x="6798373" y="4397376"/>
            <a:ext cx="493371" cy="479245"/>
            <a:chOff x="5205677" y="3279988"/>
            <a:chExt cx="493370" cy="479245"/>
          </a:xfrm>
          <a:solidFill>
            <a:schemeClr val="accent5"/>
          </a:solidFill>
        </p:grpSpPr>
        <p:sp>
          <p:nvSpPr>
            <p:cNvPr id="69" name="Rounded Rectangle 104"/>
            <p:cNvSpPr/>
            <p:nvPr/>
          </p:nvSpPr>
          <p:spPr>
            <a:xfrm>
              <a:off x="5205677" y="3279988"/>
              <a:ext cx="493370" cy="4792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algn="ctr"/>
              <a:endParaRPr lang="en-US" dirty="0">
                <a:solidFill>
                  <a:schemeClr val="bg1"/>
                </a:solidFill>
                <a:latin typeface="FontAwesome" pitchFamily="2" charset="0"/>
              </a:endParaRPr>
            </a:p>
          </p:txBody>
        </p:sp>
        <p:sp>
          <p:nvSpPr>
            <p:cNvPr id="70" name="Freeform 171"/>
            <p:cNvSpPr>
              <a:spLocks noEditPoints="1"/>
            </p:cNvSpPr>
            <p:nvPr/>
          </p:nvSpPr>
          <p:spPr bwMode="auto">
            <a:xfrm>
              <a:off x="5300142" y="3369769"/>
              <a:ext cx="304440" cy="299683"/>
            </a:xfrm>
            <a:custGeom>
              <a:avLst/>
              <a:gdLst/>
              <a:ahLst/>
              <a:cxnLst>
                <a:cxn ang="0">
                  <a:pos x="30" y="58"/>
                </a:cxn>
                <a:cxn ang="0">
                  <a:pos x="0" y="29"/>
                </a:cxn>
                <a:cxn ang="0">
                  <a:pos x="30" y="0"/>
                </a:cxn>
                <a:cxn ang="0">
                  <a:pos x="59" y="29"/>
                </a:cxn>
                <a:cxn ang="0">
                  <a:pos x="30" y="58"/>
                </a:cxn>
                <a:cxn ang="0">
                  <a:pos x="30" y="8"/>
                </a:cxn>
                <a:cxn ang="0">
                  <a:pos x="9" y="29"/>
                </a:cxn>
                <a:cxn ang="0">
                  <a:pos x="30" y="49"/>
                </a:cxn>
                <a:cxn ang="0">
                  <a:pos x="50" y="29"/>
                </a:cxn>
                <a:cxn ang="0">
                  <a:pos x="30" y="8"/>
                </a:cxn>
                <a:cxn ang="0">
                  <a:pos x="34" y="32"/>
                </a:cxn>
                <a:cxn ang="0">
                  <a:pos x="33" y="34"/>
                </a:cxn>
                <a:cxn ang="0">
                  <a:pos x="21" y="34"/>
                </a:cxn>
                <a:cxn ang="0">
                  <a:pos x="20" y="32"/>
                </a:cxn>
                <a:cxn ang="0">
                  <a:pos x="20" y="30"/>
                </a:cxn>
                <a:cxn ang="0">
                  <a:pos x="21" y="29"/>
                </a:cxn>
                <a:cxn ang="0">
                  <a:pos x="30" y="29"/>
                </a:cxn>
                <a:cxn ang="0">
                  <a:pos x="30" y="15"/>
                </a:cxn>
                <a:cxn ang="0">
                  <a:pos x="31" y="14"/>
                </a:cxn>
                <a:cxn ang="0">
                  <a:pos x="33" y="14"/>
                </a:cxn>
                <a:cxn ang="0">
                  <a:pos x="34" y="15"/>
                </a:cxn>
                <a:cxn ang="0">
                  <a:pos x="34" y="32"/>
                </a:cxn>
              </a:cxnLst>
              <a:rect l="0" t="0" r="r" b="b"/>
              <a:pathLst>
                <a:path w="59" h="58">
                  <a:moveTo>
                    <a:pt x="30" y="58"/>
                  </a:moveTo>
                  <a:cubicBezTo>
                    <a:pt x="13" y="58"/>
                    <a:pt x="0" y="45"/>
                    <a:pt x="0" y="29"/>
                  </a:cubicBezTo>
                  <a:cubicBezTo>
                    <a:pt x="0" y="13"/>
                    <a:pt x="13" y="0"/>
                    <a:pt x="30" y="0"/>
                  </a:cubicBezTo>
                  <a:cubicBezTo>
                    <a:pt x="46" y="0"/>
                    <a:pt x="59" y="13"/>
                    <a:pt x="59" y="29"/>
                  </a:cubicBezTo>
                  <a:cubicBezTo>
                    <a:pt x="59" y="45"/>
                    <a:pt x="46" y="58"/>
                    <a:pt x="30" y="58"/>
                  </a:cubicBezTo>
                  <a:close/>
                  <a:moveTo>
                    <a:pt x="30" y="8"/>
                  </a:moveTo>
                  <a:cubicBezTo>
                    <a:pt x="18" y="8"/>
                    <a:pt x="9" y="17"/>
                    <a:pt x="9" y="29"/>
                  </a:cubicBezTo>
                  <a:cubicBezTo>
                    <a:pt x="9" y="40"/>
                    <a:pt x="18" y="49"/>
                    <a:pt x="30" y="49"/>
                  </a:cubicBezTo>
                  <a:cubicBezTo>
                    <a:pt x="41" y="49"/>
                    <a:pt x="50" y="40"/>
                    <a:pt x="50" y="29"/>
                  </a:cubicBezTo>
                  <a:cubicBezTo>
                    <a:pt x="50" y="17"/>
                    <a:pt x="41" y="8"/>
                    <a:pt x="30" y="8"/>
                  </a:cubicBezTo>
                  <a:close/>
                  <a:moveTo>
                    <a:pt x="34" y="32"/>
                  </a:moveTo>
                  <a:cubicBezTo>
                    <a:pt x="34" y="33"/>
                    <a:pt x="34" y="34"/>
                    <a:pt x="33" y="34"/>
                  </a:cubicBezTo>
                  <a:cubicBezTo>
                    <a:pt x="21" y="34"/>
                    <a:pt x="21" y="34"/>
                    <a:pt x="21" y="34"/>
                  </a:cubicBezTo>
                  <a:cubicBezTo>
                    <a:pt x="20" y="34"/>
                    <a:pt x="20" y="33"/>
                    <a:pt x="20" y="32"/>
                  </a:cubicBezTo>
                  <a:cubicBezTo>
                    <a:pt x="20" y="30"/>
                    <a:pt x="20" y="30"/>
                    <a:pt x="20" y="30"/>
                  </a:cubicBezTo>
                  <a:cubicBezTo>
                    <a:pt x="20" y="29"/>
                    <a:pt x="20" y="29"/>
                    <a:pt x="21" y="29"/>
                  </a:cubicBezTo>
                  <a:cubicBezTo>
                    <a:pt x="30" y="29"/>
                    <a:pt x="30" y="29"/>
                    <a:pt x="30" y="29"/>
                  </a:cubicBezTo>
                  <a:cubicBezTo>
                    <a:pt x="30" y="15"/>
                    <a:pt x="30" y="15"/>
                    <a:pt x="30" y="15"/>
                  </a:cubicBezTo>
                  <a:cubicBezTo>
                    <a:pt x="30" y="15"/>
                    <a:pt x="30" y="14"/>
                    <a:pt x="31" y="14"/>
                  </a:cubicBezTo>
                  <a:cubicBezTo>
                    <a:pt x="33" y="14"/>
                    <a:pt x="33" y="14"/>
                    <a:pt x="33" y="14"/>
                  </a:cubicBezTo>
                  <a:cubicBezTo>
                    <a:pt x="34" y="14"/>
                    <a:pt x="34" y="15"/>
                    <a:pt x="34" y="15"/>
                  </a:cubicBezTo>
                  <a:lnTo>
                    <a:pt x="3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1" name="Group 70"/>
          <p:cNvGrpSpPr/>
          <p:nvPr/>
        </p:nvGrpSpPr>
        <p:grpSpPr>
          <a:xfrm>
            <a:off x="6798373" y="5054096"/>
            <a:ext cx="493371" cy="479245"/>
            <a:chOff x="5205677" y="3936708"/>
            <a:chExt cx="493370" cy="479245"/>
          </a:xfrm>
          <a:solidFill>
            <a:srgbClr val="526452"/>
          </a:solidFill>
        </p:grpSpPr>
        <p:sp>
          <p:nvSpPr>
            <p:cNvPr id="72" name="Rounded Rectangle 109"/>
            <p:cNvSpPr/>
            <p:nvPr/>
          </p:nvSpPr>
          <p:spPr>
            <a:xfrm>
              <a:off x="5205677" y="3936708"/>
              <a:ext cx="493370" cy="47924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FontAwesome" pitchFamily="2" charset="0"/>
              </a:endParaRPr>
            </a:p>
          </p:txBody>
        </p:sp>
        <p:sp>
          <p:nvSpPr>
            <p:cNvPr id="73" name="Freeform 135"/>
            <p:cNvSpPr>
              <a:spLocks noEditPoints="1"/>
            </p:cNvSpPr>
            <p:nvPr/>
          </p:nvSpPr>
          <p:spPr bwMode="auto">
            <a:xfrm>
              <a:off x="5326950" y="4058855"/>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4" name="Rounded Rectangle 52"/>
          <p:cNvSpPr/>
          <p:nvPr/>
        </p:nvSpPr>
        <p:spPr>
          <a:xfrm>
            <a:off x="1585006" y="4303529"/>
            <a:ext cx="2658167" cy="705344"/>
          </a:xfrm>
          <a:prstGeom prst="roundRect">
            <a:avLst>
              <a:gd name="adj" fmla="val 6876"/>
            </a:avLst>
          </a:prstGeom>
          <a:solidFill>
            <a:srgbClr val="99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1759457" y="4450188"/>
            <a:ext cx="793059" cy="430887"/>
          </a:xfrm>
          <a:prstGeom prst="rect">
            <a:avLst/>
          </a:prstGeom>
          <a:noFill/>
        </p:spPr>
        <p:txBody>
          <a:bodyPr wrap="square" lIns="0" tIns="0" rIns="0" bIns="0" rtlCol="0">
            <a:spAutoFit/>
          </a:bodyPr>
          <a:lstStyle/>
          <a:p>
            <a:pPr algn="ctr"/>
            <a:r>
              <a:rPr lang="en-US" sz="2800" b="1" dirty="0">
                <a:solidFill>
                  <a:schemeClr val="bg1"/>
                </a:solidFill>
              </a:rPr>
              <a:t>14%</a:t>
            </a:r>
          </a:p>
        </p:txBody>
      </p:sp>
      <p:grpSp>
        <p:nvGrpSpPr>
          <p:cNvPr id="76" name="Group 75"/>
          <p:cNvGrpSpPr/>
          <p:nvPr/>
        </p:nvGrpSpPr>
        <p:grpSpPr>
          <a:xfrm>
            <a:off x="2794284" y="4405623"/>
            <a:ext cx="859261" cy="479007"/>
            <a:chOff x="6995053" y="1339390"/>
            <a:chExt cx="1150513" cy="641369"/>
          </a:xfrm>
          <a:solidFill>
            <a:schemeClr val="tx1">
              <a:lumMod val="65000"/>
              <a:lumOff val="35000"/>
            </a:schemeClr>
          </a:solidFill>
        </p:grpSpPr>
        <p:grpSp>
          <p:nvGrpSpPr>
            <p:cNvPr id="77" name="Group 179"/>
            <p:cNvGrpSpPr/>
            <p:nvPr/>
          </p:nvGrpSpPr>
          <p:grpSpPr>
            <a:xfrm>
              <a:off x="7898718" y="1344146"/>
              <a:ext cx="246848" cy="635557"/>
              <a:chOff x="4939434" y="1648904"/>
              <a:chExt cx="187325" cy="482305"/>
            </a:xfrm>
            <a:grpFill/>
          </p:grpSpPr>
          <p:sp>
            <p:nvSpPr>
              <p:cNvPr id="87" name="Freeform 96"/>
              <p:cNvSpPr>
                <a:spLocks/>
              </p:cNvSpPr>
              <p:nvPr/>
            </p:nvSpPr>
            <p:spPr bwMode="auto">
              <a:xfrm>
                <a:off x="4939434" y="1732747"/>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8" name="Oval 97"/>
              <p:cNvSpPr>
                <a:spLocks noChangeArrowheads="1"/>
              </p:cNvSpPr>
              <p:nvPr/>
            </p:nvSpPr>
            <p:spPr bwMode="auto">
              <a:xfrm>
                <a:off x="4995789" y="1648904"/>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78" name="Group 179"/>
            <p:cNvGrpSpPr/>
            <p:nvPr/>
          </p:nvGrpSpPr>
          <p:grpSpPr>
            <a:xfrm>
              <a:off x="7592854" y="1339390"/>
              <a:ext cx="246848" cy="636610"/>
              <a:chOff x="4967085" y="1645294"/>
              <a:chExt cx="187325" cy="483104"/>
            </a:xfrm>
            <a:grpFill/>
          </p:grpSpPr>
          <p:sp>
            <p:nvSpPr>
              <p:cNvPr id="85" name="Freeform 96"/>
              <p:cNvSpPr>
                <a:spLocks/>
              </p:cNvSpPr>
              <p:nvPr/>
            </p:nvSpPr>
            <p:spPr bwMode="auto">
              <a:xfrm>
                <a:off x="4967085" y="1729936"/>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6" name="Oval 97"/>
              <p:cNvSpPr>
                <a:spLocks noChangeArrowheads="1"/>
              </p:cNvSpPr>
              <p:nvPr/>
            </p:nvSpPr>
            <p:spPr bwMode="auto">
              <a:xfrm>
                <a:off x="5023435" y="1645294"/>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79" name="Group 179"/>
            <p:cNvGrpSpPr/>
            <p:nvPr/>
          </p:nvGrpSpPr>
          <p:grpSpPr>
            <a:xfrm>
              <a:off x="7288477" y="1348999"/>
              <a:ext cx="246848" cy="631760"/>
              <a:chOff x="5054600" y="1652588"/>
              <a:chExt cx="187325" cy="479424"/>
            </a:xfrm>
            <a:grpFill/>
          </p:grpSpPr>
          <p:sp>
            <p:nvSpPr>
              <p:cNvPr id="83"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4"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nvGrpSpPr>
            <p:cNvPr id="80" name="Group 179"/>
            <p:cNvGrpSpPr/>
            <p:nvPr/>
          </p:nvGrpSpPr>
          <p:grpSpPr>
            <a:xfrm>
              <a:off x="6995053" y="1344695"/>
              <a:ext cx="246848" cy="631760"/>
              <a:chOff x="5125458" y="1649322"/>
              <a:chExt cx="187325" cy="479424"/>
            </a:xfrm>
            <a:grpFill/>
          </p:grpSpPr>
          <p:sp>
            <p:nvSpPr>
              <p:cNvPr id="81" name="Freeform 96"/>
              <p:cNvSpPr>
                <a:spLocks/>
              </p:cNvSpPr>
              <p:nvPr/>
            </p:nvSpPr>
            <p:spPr bwMode="auto">
              <a:xfrm>
                <a:off x="5125458" y="1730284"/>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82" name="Oval 97"/>
              <p:cNvSpPr>
                <a:spLocks noChangeArrowheads="1"/>
              </p:cNvSpPr>
              <p:nvPr/>
            </p:nvSpPr>
            <p:spPr bwMode="auto">
              <a:xfrm>
                <a:off x="5181022" y="1649322"/>
                <a:ext cx="74613" cy="7620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sp>
        <p:nvSpPr>
          <p:cNvPr id="89" name="Rounded Rectangle 51"/>
          <p:cNvSpPr/>
          <p:nvPr/>
        </p:nvSpPr>
        <p:spPr>
          <a:xfrm>
            <a:off x="1592968" y="3381245"/>
            <a:ext cx="2341248" cy="705344"/>
          </a:xfrm>
          <a:prstGeom prst="roundRect">
            <a:avLst>
              <a:gd name="adj" fmla="val 6876"/>
            </a:avLst>
          </a:prstGeom>
          <a:solidFill>
            <a:srgbClr val="357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p:cNvSpPr txBox="1"/>
          <p:nvPr/>
        </p:nvSpPr>
        <p:spPr>
          <a:xfrm>
            <a:off x="1751041" y="3517981"/>
            <a:ext cx="793059" cy="430887"/>
          </a:xfrm>
          <a:prstGeom prst="rect">
            <a:avLst/>
          </a:prstGeom>
          <a:noFill/>
        </p:spPr>
        <p:txBody>
          <a:bodyPr wrap="square" lIns="0" tIns="0" rIns="0" bIns="0" rtlCol="0">
            <a:spAutoFit/>
          </a:bodyPr>
          <a:lstStyle/>
          <a:p>
            <a:pPr algn="ctr"/>
            <a:r>
              <a:rPr lang="en-US" sz="2800" b="1" dirty="0">
                <a:solidFill>
                  <a:schemeClr val="bg1"/>
                </a:solidFill>
              </a:rPr>
              <a:t>25%</a:t>
            </a:r>
          </a:p>
        </p:txBody>
      </p:sp>
      <p:grpSp>
        <p:nvGrpSpPr>
          <p:cNvPr id="91" name="Group 90"/>
          <p:cNvGrpSpPr/>
          <p:nvPr/>
        </p:nvGrpSpPr>
        <p:grpSpPr>
          <a:xfrm>
            <a:off x="2699720" y="3496868"/>
            <a:ext cx="1114365" cy="466869"/>
            <a:chOff x="6881576" y="2104696"/>
            <a:chExt cx="1492088" cy="625118"/>
          </a:xfrm>
          <a:solidFill>
            <a:schemeClr val="bg1"/>
          </a:solidFill>
        </p:grpSpPr>
        <p:grpSp>
          <p:nvGrpSpPr>
            <p:cNvPr id="92" name="Group 184"/>
            <p:cNvGrpSpPr/>
            <p:nvPr/>
          </p:nvGrpSpPr>
          <p:grpSpPr>
            <a:xfrm>
              <a:off x="6881576" y="2111447"/>
              <a:ext cx="288035" cy="618367"/>
              <a:chOff x="6213475" y="1668463"/>
              <a:chExt cx="227013" cy="487362"/>
            </a:xfrm>
            <a:grpFill/>
          </p:grpSpPr>
          <p:sp>
            <p:nvSpPr>
              <p:cNvPr id="102" name="Oval 98"/>
              <p:cNvSpPr>
                <a:spLocks noChangeArrowheads="1"/>
              </p:cNvSpPr>
              <p:nvPr/>
            </p:nvSpPr>
            <p:spPr bwMode="auto">
              <a:xfrm>
                <a:off x="6291263" y="1668463"/>
                <a:ext cx="73025" cy="73025"/>
              </a:xfrm>
              <a:prstGeom prst="ellipse">
                <a:avLst/>
              </a:pr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99"/>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3" name="Group 184"/>
            <p:cNvGrpSpPr/>
            <p:nvPr/>
          </p:nvGrpSpPr>
          <p:grpSpPr>
            <a:xfrm>
              <a:off x="7300145" y="2104696"/>
              <a:ext cx="288035" cy="618367"/>
              <a:chOff x="6230840" y="1663142"/>
              <a:chExt cx="227013" cy="487362"/>
            </a:xfrm>
            <a:grpFill/>
          </p:grpSpPr>
          <p:sp>
            <p:nvSpPr>
              <p:cNvPr id="100" name="Oval 98"/>
              <p:cNvSpPr>
                <a:spLocks noChangeArrowheads="1"/>
              </p:cNvSpPr>
              <p:nvPr/>
            </p:nvSpPr>
            <p:spPr bwMode="auto">
              <a:xfrm>
                <a:off x="6308628" y="1663142"/>
                <a:ext cx="73025" cy="73025"/>
              </a:xfrm>
              <a:prstGeom prst="ellipse">
                <a:avLst/>
              </a:pr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99"/>
              <p:cNvSpPr>
                <a:spLocks/>
              </p:cNvSpPr>
              <p:nvPr/>
            </p:nvSpPr>
            <p:spPr bwMode="auto">
              <a:xfrm>
                <a:off x="6230840" y="1752042"/>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184"/>
            <p:cNvGrpSpPr/>
            <p:nvPr/>
          </p:nvGrpSpPr>
          <p:grpSpPr>
            <a:xfrm>
              <a:off x="7708178" y="2111447"/>
              <a:ext cx="288035" cy="618367"/>
              <a:chOff x="6213475" y="1668463"/>
              <a:chExt cx="227013" cy="487362"/>
            </a:xfrm>
            <a:grpFill/>
          </p:grpSpPr>
          <p:sp>
            <p:nvSpPr>
              <p:cNvPr id="98" name="Oval 98"/>
              <p:cNvSpPr>
                <a:spLocks noChangeArrowheads="1"/>
              </p:cNvSpPr>
              <p:nvPr/>
            </p:nvSpPr>
            <p:spPr bwMode="auto">
              <a:xfrm>
                <a:off x="6291263" y="1668463"/>
                <a:ext cx="73025" cy="73025"/>
              </a:xfrm>
              <a:prstGeom prst="ellipse">
                <a:avLst/>
              </a:pr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99"/>
              <p:cNvSpPr>
                <a:spLocks/>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5" name="Group 184"/>
            <p:cNvGrpSpPr/>
            <p:nvPr/>
          </p:nvGrpSpPr>
          <p:grpSpPr>
            <a:xfrm>
              <a:off x="8085629" y="2106047"/>
              <a:ext cx="288035" cy="618367"/>
              <a:chOff x="6241180" y="1664207"/>
              <a:chExt cx="227013" cy="487362"/>
            </a:xfrm>
            <a:grpFill/>
          </p:grpSpPr>
          <p:sp>
            <p:nvSpPr>
              <p:cNvPr id="96" name="Oval 98"/>
              <p:cNvSpPr>
                <a:spLocks noChangeArrowheads="1"/>
              </p:cNvSpPr>
              <p:nvPr/>
            </p:nvSpPr>
            <p:spPr bwMode="auto">
              <a:xfrm>
                <a:off x="6318968" y="1664207"/>
                <a:ext cx="73025" cy="730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99"/>
              <p:cNvSpPr>
                <a:spLocks/>
              </p:cNvSpPr>
              <p:nvPr/>
            </p:nvSpPr>
            <p:spPr bwMode="auto">
              <a:xfrm>
                <a:off x="6241180" y="1753107"/>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04" name="Freeform 96"/>
          <p:cNvSpPr>
            <a:spLocks/>
          </p:cNvSpPr>
          <p:nvPr/>
        </p:nvSpPr>
        <p:spPr bwMode="auto">
          <a:xfrm>
            <a:off x="3694059" y="4489195"/>
            <a:ext cx="184359" cy="392151"/>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5" name="Oval 97"/>
          <p:cNvSpPr>
            <a:spLocks noChangeArrowheads="1"/>
          </p:cNvSpPr>
          <p:nvPr/>
        </p:nvSpPr>
        <p:spPr bwMode="auto">
          <a:xfrm>
            <a:off x="3748745" y="4409518"/>
            <a:ext cx="73431" cy="74993"/>
          </a:xfrm>
          <a:prstGeom prst="ellipse">
            <a:avLst/>
          </a:pr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6" name="Freeform 96"/>
          <p:cNvSpPr>
            <a:spLocks/>
          </p:cNvSpPr>
          <p:nvPr/>
        </p:nvSpPr>
        <p:spPr bwMode="auto">
          <a:xfrm>
            <a:off x="3904367" y="4488923"/>
            <a:ext cx="184359" cy="392151"/>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7" name="Oval 97"/>
          <p:cNvSpPr>
            <a:spLocks noChangeArrowheads="1"/>
          </p:cNvSpPr>
          <p:nvPr/>
        </p:nvSpPr>
        <p:spPr bwMode="auto">
          <a:xfrm>
            <a:off x="3959054" y="4409246"/>
            <a:ext cx="73431" cy="74993"/>
          </a:xfrm>
          <a:prstGeom prst="ellipse">
            <a:avLst/>
          </a:pr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8" name="Freeform 96"/>
          <p:cNvSpPr>
            <a:spLocks/>
          </p:cNvSpPr>
          <p:nvPr/>
        </p:nvSpPr>
        <p:spPr bwMode="auto">
          <a:xfrm>
            <a:off x="2585097" y="4489263"/>
            <a:ext cx="184359" cy="392151"/>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09" name="Oval 97"/>
          <p:cNvSpPr>
            <a:spLocks noChangeArrowheads="1"/>
          </p:cNvSpPr>
          <p:nvPr/>
        </p:nvSpPr>
        <p:spPr bwMode="auto">
          <a:xfrm>
            <a:off x="2639783" y="4409586"/>
            <a:ext cx="73431" cy="74993"/>
          </a:xfrm>
          <a:prstGeom prst="ellipse">
            <a:avLst/>
          </a:pr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Tree>
    <p:extLst>
      <p:ext uri="{BB962C8B-B14F-4D97-AF65-F5344CB8AC3E}">
        <p14:creationId xmlns:p14="http://schemas.microsoft.com/office/powerpoint/2010/main" val="277602913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PPRESENTATIONGUID" val="c99ec3e2-2a46-4bd8-b0c5-0babf87b14d5"/>
  <p:tag name="TPVERSION" val="6"/>
  <p:tag name="TPFULLVERSION" val="7.5.6.7"/>
  <p:tag name="PPTVERSION" val="16"/>
  <p:tag name="TPOS" val="2"/>
  <p:tag name="TPLASTSAVEVERSION" val="6.2 PC"/>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546A"/>
      </a:accent1>
      <a:accent2>
        <a:srgbClr val="526452"/>
      </a:accent2>
      <a:accent3>
        <a:srgbClr val="999999"/>
      </a:accent3>
      <a:accent4>
        <a:srgbClr val="869E99"/>
      </a:accent4>
      <a:accent5>
        <a:srgbClr val="63832C"/>
      </a:accent5>
      <a:accent6>
        <a:srgbClr val="357FA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3">
      <a:dk1>
        <a:sysClr val="windowText" lastClr="000000"/>
      </a:dk1>
      <a:lt1>
        <a:sysClr val="window" lastClr="FFFFFF"/>
      </a:lt1>
      <a:dk2>
        <a:srgbClr val="44546A"/>
      </a:dk2>
      <a:lt2>
        <a:srgbClr val="E7E6E6"/>
      </a:lt2>
      <a:accent1>
        <a:srgbClr val="44546A"/>
      </a:accent1>
      <a:accent2>
        <a:srgbClr val="526452"/>
      </a:accent2>
      <a:accent3>
        <a:srgbClr val="999999"/>
      </a:accent3>
      <a:accent4>
        <a:srgbClr val="869E99"/>
      </a:accent4>
      <a:accent5>
        <a:srgbClr val="63832C"/>
      </a:accent5>
      <a:accent6>
        <a:srgbClr val="357FA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QuestionData>
  <AllQuestions/>
</SessionQuestionData>
</file>

<file path=customXml/item10.xml><?xml version="1.0" encoding="utf-8"?>
<ParticipantInfoData/>
</file>

<file path=customXml/item11.xml><?xml version="1.0" encoding="utf-8"?>
<SessionResponseData/>
</file>

<file path=customXml/item12.xml><?xml version="1.0" encoding="utf-8"?>
<SessionParticipantData/>
</file>

<file path=customXml/item13.xml><?xml version="1.0" encoding="utf-8"?>
<SessionSlideDescriptorData/>
</file>

<file path=customXml/item14.xml><?xml version="1.0" encoding="utf-8"?>
<SessionGroupWeightData/>
</file>

<file path=customXml/item15.xml><?xml version="1.0" encoding="utf-8"?>
<SessionSlideMasterData>
  <SlideMaster/>
</SessionSlideMasterData>
</file>

<file path=customXml/item16.xml><?xml version="1.0" encoding="utf-8"?>
<SessionCloseEndedDescriptorsData/>
</file>

<file path=customXml/item2.xml><?xml version="1.0" encoding="utf-8"?>
<SessionPresentationSettingsData>
  <Settings>
    <answerbulletformat>Numeric</answerbulletformat>
    <pointstoclock>No</pointstoclock>
    <answernowautoinsert>No</answernowautoinsert>
    <answernowstyle>Explosion</answernowstyle>
    <answernowtext>Answer Now</answernowtext>
    <chartcolors>Use PowerPoint Color Scheme</chartcolors>
    <charttype>Vertical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0</teamscoringdecimalplaces>
    <teamidentificationitem/>
    <teamsleaderboard>5</teamsleaderboard>
    <teamname1/>
    <teamname2/>
    <teamname3/>
    <teamname4/>
    <teamname5/>
    <teamname6/>
    <teamname7/>
    <teamname8/>
    <teamname9/>
    <teamname10/>
    <showcontrolbar>Slides with EZ-VOTE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 Raw</chartvotesview>
    <chartlabelscolor>0,0,0</chartlabelscolor>
    <ischartlabelcolorknowncolor/>
    <chartlabelcolorname/>
    <chartxaxislabeltype>Full Text</chartxaxislabeltype>
    <controlbarposition>Top Left</controlbarposition>
    <teamscoreordertype>Ordinal order</teamscoreordertype>
  </Settings>
</SessionPresentationSettingsData>
</file>

<file path=customXml/item3.xml><?xml version="1.0" encoding="utf-8"?>
<TeamNamesData>
  <TeamNames/>
</TeamNamesData>
</file>

<file path=customXml/item4.xml><?xml version="1.0" encoding="utf-8"?>
<CustomFieldInfoData/>
</file>

<file path=customXml/item5.xml><?xml version="1.0" encoding="utf-8"?>
<SessionRankData/>
</file>

<file path=customXml/item6.xml><?xml version="1.0" encoding="utf-8"?>
<TextingSlideData/>
</file>

<file path=customXml/item7.xml><?xml version="1.0" encoding="utf-8"?>
<SessionSlideSettingsData>
  <Settings/>
</SessionSlideSettingsData>
</file>

<file path=customXml/item8.xml><?xml version="1.0" encoding="utf-8"?>
<SessionAnswerData>
  <AllAnswers/>
</SessionAnswerData>
</file>

<file path=customXml/item9.xml><?xml version="1.0" encoding="utf-8"?>
<SessionResponseGridSettings>
  <AllResponseGridSettings/>
</SessionResponseGridSettings>
</file>

<file path=customXml/itemProps1.xml><?xml version="1.0" encoding="utf-8"?>
<ds:datastoreItem xmlns:ds="http://schemas.openxmlformats.org/officeDocument/2006/customXml" ds:itemID="{E1C5796F-E6C3-4C69-B4D6-114AED1E5C8E}">
  <ds:schemaRefs/>
</ds:datastoreItem>
</file>

<file path=customXml/itemProps10.xml><?xml version="1.0" encoding="utf-8"?>
<ds:datastoreItem xmlns:ds="http://schemas.openxmlformats.org/officeDocument/2006/customXml" ds:itemID="{AFADB978-73A7-4175-BFEE-4C25E0673398}">
  <ds:schemaRefs/>
</ds:datastoreItem>
</file>

<file path=customXml/itemProps11.xml><?xml version="1.0" encoding="utf-8"?>
<ds:datastoreItem xmlns:ds="http://schemas.openxmlformats.org/officeDocument/2006/customXml" ds:itemID="{22E3B628-7B58-4252-A408-3FA49C3E42C8}">
  <ds:schemaRefs/>
</ds:datastoreItem>
</file>

<file path=customXml/itemProps12.xml><?xml version="1.0" encoding="utf-8"?>
<ds:datastoreItem xmlns:ds="http://schemas.openxmlformats.org/officeDocument/2006/customXml" ds:itemID="{E90FBFBE-E6E1-44A4-898B-7A618DFFB3B0}">
  <ds:schemaRefs/>
</ds:datastoreItem>
</file>

<file path=customXml/itemProps13.xml><?xml version="1.0" encoding="utf-8"?>
<ds:datastoreItem xmlns:ds="http://schemas.openxmlformats.org/officeDocument/2006/customXml" ds:itemID="{8D747177-5A8F-4114-AD70-A49303EA0B5F}">
  <ds:schemaRefs/>
</ds:datastoreItem>
</file>

<file path=customXml/itemProps14.xml><?xml version="1.0" encoding="utf-8"?>
<ds:datastoreItem xmlns:ds="http://schemas.openxmlformats.org/officeDocument/2006/customXml" ds:itemID="{28F0D687-4BBF-4B48-8000-12498569A884}">
  <ds:schemaRefs/>
</ds:datastoreItem>
</file>

<file path=customXml/itemProps15.xml><?xml version="1.0" encoding="utf-8"?>
<ds:datastoreItem xmlns:ds="http://schemas.openxmlformats.org/officeDocument/2006/customXml" ds:itemID="{7AE56DCD-AD14-4386-A9A2-96F7ECC0A5E4}">
  <ds:schemaRefs/>
</ds:datastoreItem>
</file>

<file path=customXml/itemProps16.xml><?xml version="1.0" encoding="utf-8"?>
<ds:datastoreItem xmlns:ds="http://schemas.openxmlformats.org/officeDocument/2006/customXml" ds:itemID="{343E8006-E638-4A39-8BA4-4D37ACC18987}">
  <ds:schemaRefs/>
</ds:datastoreItem>
</file>

<file path=customXml/itemProps2.xml><?xml version="1.0" encoding="utf-8"?>
<ds:datastoreItem xmlns:ds="http://schemas.openxmlformats.org/officeDocument/2006/customXml" ds:itemID="{08CB5F8A-8714-4AC3-9695-D34B00618237}">
  <ds:schemaRefs/>
</ds:datastoreItem>
</file>

<file path=customXml/itemProps3.xml><?xml version="1.0" encoding="utf-8"?>
<ds:datastoreItem xmlns:ds="http://schemas.openxmlformats.org/officeDocument/2006/customXml" ds:itemID="{AA1DBFD9-2A4B-4FFF-A1BC-9E018978B240}">
  <ds:schemaRefs/>
</ds:datastoreItem>
</file>

<file path=customXml/itemProps4.xml><?xml version="1.0" encoding="utf-8"?>
<ds:datastoreItem xmlns:ds="http://schemas.openxmlformats.org/officeDocument/2006/customXml" ds:itemID="{297F98C7-36B3-4B01-AE66-C7F68313D467}">
  <ds:schemaRefs/>
</ds:datastoreItem>
</file>

<file path=customXml/itemProps5.xml><?xml version="1.0" encoding="utf-8"?>
<ds:datastoreItem xmlns:ds="http://schemas.openxmlformats.org/officeDocument/2006/customXml" ds:itemID="{499922A0-B0F9-4AD9-9255-6E6BEE097751}">
  <ds:schemaRefs/>
</ds:datastoreItem>
</file>

<file path=customXml/itemProps6.xml><?xml version="1.0" encoding="utf-8"?>
<ds:datastoreItem xmlns:ds="http://schemas.openxmlformats.org/officeDocument/2006/customXml" ds:itemID="{9726D1BB-6CD8-4CDC-8811-B3A4FB0BEA4C}">
  <ds:schemaRefs/>
</ds:datastoreItem>
</file>

<file path=customXml/itemProps7.xml><?xml version="1.0" encoding="utf-8"?>
<ds:datastoreItem xmlns:ds="http://schemas.openxmlformats.org/officeDocument/2006/customXml" ds:itemID="{D0F71A30-7700-46CE-BCDD-CDE45D624DED}">
  <ds:schemaRefs/>
</ds:datastoreItem>
</file>

<file path=customXml/itemProps8.xml><?xml version="1.0" encoding="utf-8"?>
<ds:datastoreItem xmlns:ds="http://schemas.openxmlformats.org/officeDocument/2006/customXml" ds:itemID="{E53531D0-FD28-491D-AFD2-6594C83F8CD0}">
  <ds:schemaRefs/>
</ds:datastoreItem>
</file>

<file path=customXml/itemProps9.xml><?xml version="1.0" encoding="utf-8"?>
<ds:datastoreItem xmlns:ds="http://schemas.openxmlformats.org/officeDocument/2006/customXml" ds:itemID="{03D9E6CE-849C-41E3-A0A4-BBA709E1CD06}">
  <ds:schemaRefs/>
</ds:datastoreItem>
</file>

<file path=docProps/app.xml><?xml version="1.0" encoding="utf-8"?>
<Properties xmlns="http://schemas.openxmlformats.org/officeDocument/2006/extended-properties" xmlns:vt="http://schemas.openxmlformats.org/officeDocument/2006/docPropsVTypes">
  <TotalTime>9721</TotalTime>
  <Words>1415</Words>
  <Application>Microsoft Office PowerPoint</Application>
  <PresentationFormat>Widescreen</PresentationFormat>
  <Paragraphs>265</Paragraphs>
  <Slides>36</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ＭＳ Ｐゴシック</vt:lpstr>
      <vt:lpstr>Arial</vt:lpstr>
      <vt:lpstr>Calibri</vt:lpstr>
      <vt:lpstr>Calibri Light</vt:lpstr>
      <vt:lpstr>FontAwesome</vt:lpstr>
      <vt:lpstr>Garamond</vt:lpstr>
      <vt:lpstr>Weiss Std</vt:lpstr>
      <vt:lpstr>Weiss Std ExtraBold</vt:lpstr>
      <vt:lpstr>Office Theme</vt:lpstr>
      <vt:lpstr>1_Office Theme</vt:lpstr>
      <vt:lpstr>PowerPoint Presentation</vt:lpstr>
      <vt:lpstr>PowerPoint Presentation</vt:lpstr>
      <vt:lpstr>Topics</vt:lpstr>
      <vt:lpstr>About Praesidium</vt:lpstr>
      <vt:lpstr>PowerPoint Presentation</vt:lpstr>
      <vt:lpstr>PowerPoint Presentation</vt:lpstr>
      <vt:lpstr>Types of Sexual Abuse</vt:lpstr>
      <vt:lpstr>PowerPoint Presentation</vt:lpstr>
      <vt:lpstr>Scope of the Problem</vt:lpstr>
      <vt:lpstr>Who is Most Likely to Abuse a Child?</vt:lpstr>
      <vt:lpstr>How Adult-to-Youth Abuse and False Allegations Occur</vt:lpstr>
      <vt:lpstr>Red Flag Behaviors</vt:lpstr>
      <vt:lpstr>Praesidium Data Trends:  Where Adult-to-Youth Sexual Misconduct Occurs</vt:lpstr>
      <vt:lpstr>Establishing Better Boundaries with Youth</vt:lpstr>
      <vt:lpstr>PowerPoint Presentation</vt:lpstr>
      <vt:lpstr>Decreasing Adult-to-Youth Abuse and False Allegation Risks</vt:lpstr>
      <vt:lpstr>Protecting Yourself from False Allegations</vt:lpstr>
      <vt:lpstr>PowerPoint Presentation</vt:lpstr>
      <vt:lpstr>Student-to-Student Abuse</vt:lpstr>
      <vt:lpstr>How Youth-to-Youth Sexualized Behaviors  and Abuse Occur</vt:lpstr>
      <vt:lpstr>Praesidium Data Trends:  Where Youth-to-Youth Sexualized Behaviors and Abuse Occur</vt:lpstr>
      <vt:lpstr>Decreasing Youth-to-Youth Abuse Risks</vt:lpstr>
      <vt:lpstr>PowerPoint Presentation</vt:lpstr>
      <vt:lpstr>Higher-Risk Situations </vt:lpstr>
      <vt:lpstr>Bathroom and Locker Room Tips</vt:lpstr>
      <vt:lpstr>Travel and Overnight Tips</vt:lpstr>
      <vt:lpstr>PowerPoint Presentation</vt:lpstr>
      <vt:lpstr>Reporting and Responding</vt:lpstr>
      <vt:lpstr>Why Reporting is Crucial </vt:lpstr>
      <vt:lpstr>PowerPoint Presentation</vt:lpstr>
      <vt:lpstr>PowerPoint Presentation</vt:lpstr>
      <vt:lpstr>PowerPoint Presentation</vt:lpstr>
      <vt:lpstr>How to Respond if a Youth Discloses Abuse or Neglect</vt:lpstr>
      <vt:lpstr>Praesidium Resources</vt:lpstr>
      <vt:lpstr>SafeConduct™ Workbench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Brooke Pratt</dc:creator>
  <cp:lastModifiedBy>Christy Schiller</cp:lastModifiedBy>
  <cp:revision>187</cp:revision>
  <cp:lastPrinted>2017-03-21T19:26:41Z</cp:lastPrinted>
  <dcterms:created xsi:type="dcterms:W3CDTF">2017-01-12T20:41:50Z</dcterms:created>
  <dcterms:modified xsi:type="dcterms:W3CDTF">2018-08-07T12:36:08Z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2.0</vt:lpwstr>
  </property>
  <property fmtid="{D5CDD505-2E9C-101B-9397-08002B2CF9AE}" pid="4" name="PresentationID">
    <vt:lpwstr>1947e00ad5734c9182bf1bb2f4c9417b</vt:lpwstr>
  </property>
</Properties>
</file>