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viewProps.xml" ContentType="application/vnd.openxmlformats-officedocument.presentationml.viewProps+xml"/>
  <Override PartName="/customXml/itemProps4.xml" ContentType="application/vnd.openxmlformats-officedocument.customXmlProperties+xml"/>
  <Override PartName="/docProps/app.xml" ContentType="application/vnd.openxmlformats-officedocument.extended-properties+xml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3" r:id="rId6"/>
    <p:sldMasterId id="2147483683" r:id="rId7"/>
  </p:sldMasterIdLst>
  <p:notesMasterIdLst>
    <p:notesMasterId r:id="rId37"/>
  </p:notesMasterIdLst>
  <p:handoutMasterIdLst>
    <p:handoutMasterId r:id="rId38"/>
  </p:handoutMasterIdLst>
  <p:sldIdLst>
    <p:sldId id="285" r:id="rId8"/>
    <p:sldId id="314" r:id="rId9"/>
    <p:sldId id="313" r:id="rId10"/>
    <p:sldId id="290" r:id="rId11"/>
    <p:sldId id="305" r:id="rId12"/>
    <p:sldId id="306" r:id="rId13"/>
    <p:sldId id="326" r:id="rId14"/>
    <p:sldId id="327" r:id="rId15"/>
    <p:sldId id="309" r:id="rId16"/>
    <p:sldId id="308" r:id="rId17"/>
    <p:sldId id="307" r:id="rId18"/>
    <p:sldId id="310" r:id="rId19"/>
    <p:sldId id="311" r:id="rId20"/>
    <p:sldId id="312" r:id="rId21"/>
    <p:sldId id="315" r:id="rId22"/>
    <p:sldId id="317" r:id="rId23"/>
    <p:sldId id="329" r:id="rId24"/>
    <p:sldId id="318" r:id="rId25"/>
    <p:sldId id="319" r:id="rId26"/>
    <p:sldId id="320" r:id="rId27"/>
    <p:sldId id="316" r:id="rId28"/>
    <p:sldId id="322" r:id="rId29"/>
    <p:sldId id="324" r:id="rId30"/>
    <p:sldId id="321" r:id="rId31"/>
    <p:sldId id="323" r:id="rId32"/>
    <p:sldId id="325" r:id="rId33"/>
    <p:sldId id="330" r:id="rId34"/>
    <p:sldId id="328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4" autoAdjust="0"/>
    <p:restoredTop sz="83523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336" y="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1.xml" />
  <Relationship Id="rId9" Type="http://schemas.openxmlformats.org/officeDocument/2006/relationships/slide" Target="slides/slide2.xml" />
  <Relationship Id="rId10" Type="http://schemas.openxmlformats.org/officeDocument/2006/relationships/slide" Target="slides/slide3.xml" />
  <Relationship Id="rId11" Type="http://schemas.openxmlformats.org/officeDocument/2006/relationships/slide" Target="slides/slide4.xml" />
  <Relationship Id="rId12" Type="http://schemas.openxmlformats.org/officeDocument/2006/relationships/slide" Target="slides/slide5.xml" />
  <Relationship Id="rId13" Type="http://schemas.openxmlformats.org/officeDocument/2006/relationships/slide" Target="slides/slide6.xml" />
  <Relationship Id="rId14" Type="http://schemas.openxmlformats.org/officeDocument/2006/relationships/slide" Target="slides/slide7.xml" />
  <Relationship Id="rId15" Type="http://schemas.openxmlformats.org/officeDocument/2006/relationships/slide" Target="slides/slide8.xml" />
  <Relationship Id="rId16" Type="http://schemas.openxmlformats.org/officeDocument/2006/relationships/slide" Target="slides/slide9.xml" />
  <Relationship Id="rId17" Type="http://schemas.openxmlformats.org/officeDocument/2006/relationships/slide" Target="slides/slide10.xml" />
  <Relationship Id="rId18" Type="http://schemas.openxmlformats.org/officeDocument/2006/relationships/slide" Target="slides/slide11.xml" />
  <Relationship Id="rId19" Type="http://schemas.openxmlformats.org/officeDocument/2006/relationships/slide" Target="slides/slide12.xml" />
  <Relationship Id="rId20" Type="http://schemas.openxmlformats.org/officeDocument/2006/relationships/slide" Target="slides/slide13.xml" />
  <Relationship Id="rId21" Type="http://schemas.openxmlformats.org/officeDocument/2006/relationships/slide" Target="slides/slide14.xml" />
  <Relationship Id="rId22" Type="http://schemas.openxmlformats.org/officeDocument/2006/relationships/slide" Target="slides/slide15.xml" />
  <Relationship Id="rId23" Type="http://schemas.openxmlformats.org/officeDocument/2006/relationships/slide" Target="slides/slide16.xml" />
  <Relationship Id="rId24" Type="http://schemas.openxmlformats.org/officeDocument/2006/relationships/slide" Target="slides/slide17.xml" />
  <Relationship Id="rId25" Type="http://schemas.openxmlformats.org/officeDocument/2006/relationships/slide" Target="slides/slide18.xml" />
  <Relationship Id="rId26" Type="http://schemas.openxmlformats.org/officeDocument/2006/relationships/slide" Target="slides/slide19.xml" />
  <Relationship Id="rId27" Type="http://schemas.openxmlformats.org/officeDocument/2006/relationships/slide" Target="slides/slide20.xml" />
  <Relationship Id="rId28" Type="http://schemas.openxmlformats.org/officeDocument/2006/relationships/slide" Target="slides/slide21.xml" />
  <Relationship Id="rId29" Type="http://schemas.openxmlformats.org/officeDocument/2006/relationships/slide" Target="slides/slide22.xml" />
  <Relationship Id="rId30" Type="http://schemas.openxmlformats.org/officeDocument/2006/relationships/slide" Target="slides/slide23.xml" />
  <Relationship Id="rId31" Type="http://schemas.openxmlformats.org/officeDocument/2006/relationships/slide" Target="slides/slide24.xml" />
  <Relationship Id="rId32" Type="http://schemas.openxmlformats.org/officeDocument/2006/relationships/slide" Target="slides/slide25.xml" />
  <Relationship Id="rId33" Type="http://schemas.openxmlformats.org/officeDocument/2006/relationships/slide" Target="slides/slide26.xml" />
  <Relationship Id="rId34" Type="http://schemas.openxmlformats.org/officeDocument/2006/relationships/slide" Target="slides/slide27.xml" />
  <Relationship Id="rId35" Type="http://schemas.openxmlformats.org/officeDocument/2006/relationships/slide" Target="slides/slide28.xml" />
  <Relationship Id="rId36" Type="http://schemas.openxmlformats.org/officeDocument/2006/relationships/slide" Target="slides/slide29.xml" />
  <Relationship Id="rId39" Type="http://schemas.openxmlformats.org/officeDocument/2006/relationships/presProps" Target="presProps.xml" />
  <Relationship Id="rId3" Type="http://schemas.openxmlformats.org/officeDocument/2006/relationships/customXml" Target="../customXml/item3.xml" />
  <Relationship Id="rId42" Type="http://schemas.openxmlformats.org/officeDocument/2006/relationships/tableStyles" Target="tableStyles.xml" />
  <Relationship Id="rId7" Type="http://schemas.openxmlformats.org/officeDocument/2006/relationships/slideMaster" Target="slideMasters/slideMaster3.xml" />
  <Relationship Id="rId38" Type="http://schemas.openxmlformats.org/officeDocument/2006/relationships/handoutMaster" Target="handoutMasters/handoutMaster1.xml" />
  <Relationship Id="rId2" Type="http://schemas.openxmlformats.org/officeDocument/2006/relationships/customXml" Target="../customXml/item2.xml" />
  <Relationship Id="rId41" Type="http://schemas.openxmlformats.org/officeDocument/2006/relationships/theme" Target="theme/theme1.xml" />
  <Relationship Id="rId1" Type="http://schemas.openxmlformats.org/officeDocument/2006/relationships/customXml" Target="../customXml/item1.xml" />
  <Relationship Id="rId6" Type="http://schemas.openxmlformats.org/officeDocument/2006/relationships/slideMaster" Target="slideMasters/slideMaster2.xml" />
  <Relationship Id="rId37" Type="http://schemas.openxmlformats.org/officeDocument/2006/relationships/notesMaster" Target="notesMasters/notesMaster1.xml" />
  <Relationship Id="rId40" Type="http://schemas.openxmlformats.org/officeDocument/2006/relationships/viewProps" Target="viewProps.xml" />
  <Relationship Id="rId5" Type="http://schemas.openxmlformats.org/officeDocument/2006/relationships/slideMaster" Target="slideMasters/slideMaster1.xml" />
  <Relationship Id="rId4" Type="http://schemas.openxmlformats.org/officeDocument/2006/relationships/customXml" Target="../customXml/item4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5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41738-8542-448D-A82B-A811D349304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9D0C2-3990-4DC9-96CD-1D2B21822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4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4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6160-4EEB-194D-B426-9533ADB3008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96B1-1274-D649-9DE7-21B04EDB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2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6.xml" />
  <Relationship Id="rId1" Type="http://schemas.openxmlformats.org/officeDocument/2006/relationships/notesMaster" Target="../notesMasters/notesMaster1.xml" />
</Relationships>
</file>

<file path=ppt/notesSlides/_rels/notesSlide2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2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8.xml" />
  <Relationship Id="rId1" Type="http://schemas.openxmlformats.org/officeDocument/2006/relationships/notesMaster" Target="../notesMasters/notesMaster1.xml" />
</Relationships>
</file>

<file path=ppt/notesSlides/_rels/notesSlide2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9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39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92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31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1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9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0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61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8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1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2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56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3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92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8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7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11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4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7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18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8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8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0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33061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png" />
  <Relationship Id="rId1" Type="http://schemas.openxmlformats.org/officeDocument/2006/relationships/slideMaster" Target="../slideMasters/slideMaster2.xml" />
</Relationships>
</file>

<file path=ppt/slideLayouts/_rels/slideLayout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emf" /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emf" />
  <Relationship Id="rId1" Type="http://schemas.openxmlformats.org/officeDocument/2006/relationships/slideMaster" Target="../slideMasters/slideMaster2.xml" />
</Relationships>
</file>

<file path=ppt/slideLayouts/_rels/slideLayout1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6.emf" />
  <Relationship Id="rId1" Type="http://schemas.openxmlformats.org/officeDocument/2006/relationships/slideMaster" Target="../slideMasters/slideMaster2.xml" />
</Relationships>
</file>

<file path=ppt/slideLayouts/_rels/slideLayout1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emf" /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2.xml" />
</Relationships>
</file>

<file path=ppt/slideLayouts/_rels/slideLayout2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png" />
  <Relationship Id="rId1" Type="http://schemas.openxmlformats.org/officeDocument/2006/relationships/slideMaster" Target="../slideMasters/slideMaster3.xml" />
</Relationships>
</file>

<file path=ppt/slideLayouts/_rels/slideLayout2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3.xml" />
</Relationships>
</file>

<file path=ppt/slideLayouts/_rels/slideLayout2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3.xml" />
</Relationships>
</file>

<file path=ppt/slideLayouts/_rels/slideLayout2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emf" />
  <Relationship Id="rId1" Type="http://schemas.openxmlformats.org/officeDocument/2006/relationships/slideMaster" Target="../slideMasters/slideMaster3.xml" />
</Relationships>
</file>

<file path=ppt/slideLayouts/_rels/slideLayout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3.xml" />
</Relationships>
</file>

<file path=ppt/slideLayouts/_rels/slideLayout2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emf" />
  <Relationship Id="rId1" Type="http://schemas.openxmlformats.org/officeDocument/2006/relationships/slideMaster" Target="../slideMasters/slideMaster3.xml" />
</Relationships>
</file>

<file path=ppt/slideLayouts/_rels/slideLayout2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6.emf" />
  <Relationship Id="rId1" Type="http://schemas.openxmlformats.org/officeDocument/2006/relationships/slideMaster" Target="../slideMasters/slideMaster3.xml" />
</Relationships>
</file>

<file path=ppt/slideLayouts/_rels/slideLayout2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emf" />
  <Relationship Id="rId1" Type="http://schemas.openxmlformats.org/officeDocument/2006/relationships/slideMaster" Target="../slideMasters/slideMaster3.xml" />
</Relationships>
</file>

<file path=ppt/slideLayouts/_rels/slideLayout2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3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6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612CB1-2EEF-5644-BEFD-728CE8B8D6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5791200"/>
            <a:ext cx="2590800" cy="990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638800"/>
            <a:ext cx="2538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1CF99B-443E-7241-A26C-3047223F2B72}"/>
              </a:ext>
            </a:extLst>
          </p:cNvPr>
          <p:cNvSpPr txBox="1"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288"/>
          </a:solidFill>
        </p:spPr>
        <p:txBody>
          <a:bodyPr lIns="457200" tIns="640080"/>
          <a:lstStyle/>
          <a:p>
            <a:pPr>
              <a:defRPr/>
            </a:pPr>
            <a:r>
              <a:rPr lang="en-US" sz="1200" b="1" spc="300" dirty="0"/>
              <a:t>CISA | </a:t>
            </a:r>
            <a:r>
              <a:rPr lang="en-US" sz="1200" spc="300" dirty="0"/>
              <a:t>CYBERSECURITY AND INFRASTRUCTURE SECURITY AGENCY</a:t>
            </a:r>
          </a:p>
        </p:txBody>
      </p:sp>
      <p:cxnSp>
        <p:nvCxnSpPr>
          <p:cNvPr id="6" name="Straight Connector 7"/>
          <p:cNvCxnSpPr>
            <a:cxnSpLocks/>
          </p:cNvCxnSpPr>
          <p:nvPr userDrawn="1"/>
        </p:nvCxn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3E06C7A-E3FF-DC44-B349-305050B9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4495800"/>
          </a:xfrm>
          <a:prstGeom prst="rect">
            <a:avLst/>
          </a:prstGeom>
          <a:solidFill>
            <a:srgbClr val="005288"/>
          </a:solidFill>
        </p:spPr>
        <p:txBody>
          <a:bodyPr lIns="457200" tIns="182880"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86D13AE-FA57-EC46-871D-4686EFF649FB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4415246" y="6046788"/>
            <a:ext cx="3715929" cy="5270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200" b="1" dirty="0" smtClean="0">
                <a:solidFill>
                  <a:srgbClr val="5A5B5D"/>
                </a:solidFill>
              </a:rPr>
              <a:t>Michael McMasters, Protective</a:t>
            </a:r>
            <a:r>
              <a:rPr lang="en-US" altLang="en-US" sz="1200" b="1" baseline="0" dirty="0" smtClean="0">
                <a:solidFill>
                  <a:srgbClr val="5A5B5D"/>
                </a:solidFill>
              </a:rPr>
              <a:t> Security Advisor</a:t>
            </a:r>
            <a:endParaRPr lang="en-US" altLang="en-US" sz="1200" b="1" dirty="0">
              <a:solidFill>
                <a:srgbClr val="5A5B5D"/>
              </a:solidFill>
            </a:endParaRPr>
          </a:p>
          <a:p>
            <a:pPr algn="r">
              <a:defRPr/>
            </a:pPr>
            <a:r>
              <a:rPr lang="en-US" altLang="en-US" sz="1200" dirty="0" smtClean="0">
                <a:solidFill>
                  <a:srgbClr val="5A5B5D"/>
                </a:solidFill>
              </a:rPr>
              <a:t>September</a:t>
            </a:r>
            <a:r>
              <a:rPr lang="en-US" altLang="en-US" sz="1200" baseline="0" dirty="0" smtClean="0">
                <a:solidFill>
                  <a:srgbClr val="5A5B5D"/>
                </a:solidFill>
              </a:rPr>
              <a:t> 5</a:t>
            </a:r>
            <a:r>
              <a:rPr lang="en-US" altLang="en-US" sz="1200" dirty="0" smtClean="0">
                <a:solidFill>
                  <a:srgbClr val="5A5B5D"/>
                </a:solidFill>
              </a:rPr>
              <a:t>, 2019</a:t>
            </a:r>
            <a:endParaRPr lang="en-US" altLang="en-US" sz="1200" dirty="0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9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41D20D-E4ED-D543-81B3-A7E86306BA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78763" y="174625"/>
            <a:ext cx="1100137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FF"/>
                </a:solidFill>
              </a:rPr>
              <a:t>TLP:WHITE</a:t>
            </a: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419100" y="5867400"/>
            <a:ext cx="1714500" cy="741363"/>
            <a:chOff x="533400" y="4038600"/>
            <a:chExt cx="1714500" cy="740664"/>
          </a:xfrm>
        </p:grpSpPr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F86D13AE-FA57-EC46-871D-4686EFF649FB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4581939" y="6046788"/>
            <a:ext cx="3549236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 smtClean="0">
                <a:solidFill>
                  <a:srgbClr val="5A5B5D"/>
                </a:solidFill>
              </a:rPr>
              <a:t>Michael McMasters, Protective</a:t>
            </a:r>
            <a:r>
              <a:rPr lang="en-US" altLang="en-US" sz="1100" b="1" baseline="0" dirty="0" smtClean="0">
                <a:solidFill>
                  <a:srgbClr val="5A5B5D"/>
                </a:solidFill>
              </a:rPr>
              <a:t> Security Advisor</a:t>
            </a:r>
            <a:endParaRPr lang="en-US" altLang="en-US" sz="1100" b="1" dirty="0">
              <a:solidFill>
                <a:srgbClr val="5A5B5D"/>
              </a:solidFill>
            </a:endParaRPr>
          </a:p>
          <a:p>
            <a:pPr algn="r">
              <a:defRPr/>
            </a:pPr>
            <a:r>
              <a:rPr lang="en-US" altLang="en-US" sz="1100" dirty="0" smtClean="0">
                <a:solidFill>
                  <a:srgbClr val="5A5B5D"/>
                </a:solidFill>
              </a:rPr>
              <a:t>September 5, 2019</a:t>
            </a:r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11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288"/>
          </a:solidFill>
        </p:spPr>
        <p:txBody>
          <a:bodyPr lIns="45720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905A54B-C589-C14D-8655-4E2FBB7F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00201"/>
            <a:ext cx="832167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5A5B5D"/>
              </a:buClr>
              <a:defRPr sz="2400">
                <a:solidFill>
                  <a:srgbClr val="5A5B5D"/>
                </a:solidFill>
              </a:defRPr>
            </a:lvl1pPr>
            <a:lvl2pPr>
              <a:buClr>
                <a:srgbClr val="5A5B5D"/>
              </a:buClr>
              <a:defRPr sz="2200">
                <a:solidFill>
                  <a:srgbClr val="5A5B5D"/>
                </a:solidFill>
              </a:defRPr>
            </a:lvl2pPr>
            <a:lvl3pPr>
              <a:buClr>
                <a:srgbClr val="5A5B5D"/>
              </a:buClr>
              <a:defRPr sz="2000">
                <a:solidFill>
                  <a:srgbClr val="5A5B5D"/>
                </a:solidFill>
              </a:defRPr>
            </a:lvl3pPr>
            <a:lvl4pPr>
              <a:buClr>
                <a:srgbClr val="5A5B5D"/>
              </a:buClr>
              <a:defRPr sz="1800">
                <a:solidFill>
                  <a:srgbClr val="5A5B5D"/>
                </a:solidFill>
              </a:defRPr>
            </a:lvl4pPr>
            <a:lvl5pPr>
              <a:buClr>
                <a:srgbClr val="5A5B5D"/>
              </a:buClr>
              <a:defRPr sz="1600">
                <a:solidFill>
                  <a:srgbClr val="5A5B5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62EA95-7922-DF41-8346-CEA87F2446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78763" y="174625"/>
            <a:ext cx="1100137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FF"/>
                </a:solidFill>
              </a:rPr>
              <a:t>TLP:WHITE</a:t>
            </a: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419100" y="5867400"/>
            <a:ext cx="1714500" cy="741363"/>
            <a:chOff x="533400" y="4038600"/>
            <a:chExt cx="1714500" cy="740664"/>
          </a:xfrm>
        </p:grpSpPr>
        <p:pic>
          <p:nvPicPr>
            <p:cNvPr id="5" name="Picture 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FD9CF80-A0F0-6948-A40F-8A29B2A16B45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4763589" y="6046788"/>
            <a:ext cx="3367586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 smtClean="0">
                <a:solidFill>
                  <a:srgbClr val="5A5B5D"/>
                </a:solidFill>
              </a:rPr>
              <a:t>Michael McMasters, Protective Security Advisor</a:t>
            </a:r>
            <a:endParaRPr lang="en-US" altLang="en-US" sz="1100" b="1" dirty="0">
              <a:solidFill>
                <a:srgbClr val="5A5B5D"/>
              </a:solidFill>
            </a:endParaRPr>
          </a:p>
          <a:p>
            <a:pPr algn="r">
              <a:defRPr/>
            </a:pPr>
            <a:r>
              <a:rPr lang="en-US" altLang="en-US" sz="1100" dirty="0" smtClean="0">
                <a:solidFill>
                  <a:srgbClr val="5A5B5D"/>
                </a:solidFill>
              </a:rPr>
              <a:t>September</a:t>
            </a:r>
            <a:r>
              <a:rPr lang="en-US" altLang="en-US" sz="1100" baseline="0" dirty="0" smtClean="0">
                <a:solidFill>
                  <a:srgbClr val="5A5B5D"/>
                </a:solidFill>
              </a:rPr>
              <a:t> 5, 2019</a:t>
            </a:r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9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288"/>
          </a:solidFill>
        </p:spPr>
        <p:txBody>
          <a:bodyPr lIns="45720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5AF859E0-034B-F149-A7B0-B900137F5E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E99D75CC-DB2F-428D-9830-92E2FDAEAE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5489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7E726A92-1B53-D144-9199-58F7CFF93561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4685212" y="6046788"/>
            <a:ext cx="3445964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 smtClean="0">
                <a:solidFill>
                  <a:srgbClr val="5A5B5D"/>
                </a:solidFill>
              </a:rPr>
              <a:t>Michael McMasters, Protective</a:t>
            </a:r>
            <a:r>
              <a:rPr lang="en-US" altLang="en-US" sz="1100" b="1" baseline="0" dirty="0" smtClean="0">
                <a:solidFill>
                  <a:srgbClr val="5A5B5D"/>
                </a:solidFill>
              </a:rPr>
              <a:t> Security Advisor</a:t>
            </a:r>
            <a:endParaRPr lang="en-US" altLang="en-US" sz="1100" b="1" dirty="0">
              <a:solidFill>
                <a:srgbClr val="5A5B5D"/>
              </a:solidFill>
            </a:endParaRPr>
          </a:p>
          <a:p>
            <a:pPr algn="r">
              <a:defRPr/>
            </a:pPr>
            <a:r>
              <a:rPr lang="en-US" altLang="en-US" sz="1100" dirty="0" smtClean="0">
                <a:solidFill>
                  <a:srgbClr val="5A5B5D"/>
                </a:solidFill>
              </a:rPr>
              <a:t>September 5, 2019</a:t>
            </a:r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10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lIns="457200" tIns="274320" bIns="91440"/>
          <a:lstStyle>
            <a:lvl1pPr>
              <a:defRPr sz="4000" b="1"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8F56DE63-7869-8945-BFF4-D68EAB1604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81FAD12D-CBBD-486F-B028-1298A16E61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934009"/>
            <a:ext cx="1719072" cy="7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419100" y="5867400"/>
            <a:ext cx="1714500" cy="741363"/>
            <a:chOff x="533400" y="4038600"/>
            <a:chExt cx="1714500" cy="740664"/>
          </a:xfrm>
        </p:grpSpPr>
        <p:pic>
          <p:nvPicPr>
            <p:cNvPr id="4" name="Picture 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4EE4F0-082F-6F4D-AA0C-77FD898E6E31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4659086" y="6046788"/>
            <a:ext cx="3472089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 smtClean="0">
                <a:solidFill>
                  <a:srgbClr val="5A5B5D"/>
                </a:solidFill>
              </a:rPr>
              <a:t>Michael McMasters, Protective Security Advisor</a:t>
            </a:r>
            <a:endParaRPr lang="en-US" altLang="en-US" sz="1100" b="1" dirty="0">
              <a:solidFill>
                <a:srgbClr val="5A5B5D"/>
              </a:solidFill>
            </a:endParaRPr>
          </a:p>
          <a:p>
            <a:pPr algn="r">
              <a:defRPr/>
            </a:pPr>
            <a:r>
              <a:rPr lang="en-US" altLang="en-US" sz="1100" dirty="0" smtClean="0">
                <a:solidFill>
                  <a:srgbClr val="5A5B5D"/>
                </a:solidFill>
              </a:rPr>
              <a:t>September 5, 2019</a:t>
            </a:r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8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lIns="457200" tIns="274320" bIns="91440"/>
          <a:lstStyle>
            <a:lvl1pPr>
              <a:defRPr sz="4000" b="1"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AE80CF8-9870-454F-B813-A5F294ACA7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23B0A4F6-3F67-4098-BDB6-437476162D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230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8D1B8A-5357-8E42-9421-997A6B9DDD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592638" cy="6858000"/>
          </a:xfrm>
          <a:prstGeom prst="rect">
            <a:avLst/>
          </a:prstGeom>
          <a:solidFill>
            <a:srgbClr val="00528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724150"/>
            <a:ext cx="34940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5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al Onl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2B89D1-19BA-2E49-9F60-4B9DF2488B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057400"/>
            <a:ext cx="6365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22BCE72B-393F-0D47-8C94-9AB9D112FD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429375"/>
            <a:ext cx="4572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A420-8C2D-4F9C-AC49-6EE20D06C4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556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al Only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D1E3A2-0E7C-4C4C-B45A-E31D4E47DF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28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057400"/>
            <a:ext cx="6365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09B2757B-839B-BD40-968D-5CD8ED3BA7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429375"/>
            <a:ext cx="4572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0A1B-2181-4F1F-ABC2-EBADADD105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37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8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LP: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18B637-E12C-8D47-AB38-12081E113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28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4A35D8F2-BEF1-3447-B959-8ED530C0F3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78763" y="174625"/>
            <a:ext cx="1100137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FF"/>
                </a:solidFill>
              </a:rPr>
              <a:t>TLP:WHITE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867400"/>
            <a:ext cx="1714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>
            <a:extLst>
              <a:ext uri="{FF2B5EF4-FFF2-40B4-BE49-F238E27FC236}">
                <a16:creationId xmlns="" xmlns:a16="http://schemas.microsoft.com/office/drawing/2014/main" id="{5ADB71EB-6CE9-6942-B1E7-71A301AF68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668A3F-60F6-4B1F-8B5B-F5CF7C6AC2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855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612CB1-2EEF-5644-BEFD-728CE8B8D6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5791200"/>
            <a:ext cx="2590800" cy="990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638800"/>
            <a:ext cx="2538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1CF99B-443E-7241-A26C-3047223F2B72}"/>
              </a:ext>
            </a:extLst>
          </p:cNvPr>
          <p:cNvSpPr txBox="1"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288"/>
          </a:solidFill>
        </p:spPr>
        <p:txBody>
          <a:bodyPr lIns="457200" tIns="640080"/>
          <a:lstStyle/>
          <a:p>
            <a:pPr>
              <a:defRPr/>
            </a:pPr>
            <a:r>
              <a:rPr lang="en-US" sz="1200" b="1" spc="300" dirty="0"/>
              <a:t>CISA | </a:t>
            </a:r>
            <a:r>
              <a:rPr lang="en-US" sz="1200" spc="300" dirty="0"/>
              <a:t>CYBERSECURITY AND INFRASTRUCTURE SECURITY AGENCY</a:t>
            </a:r>
          </a:p>
        </p:txBody>
      </p:sp>
      <p:cxnSp>
        <p:nvCxnSpPr>
          <p:cNvPr id="6" name="Straight Connector 7"/>
          <p:cNvCxnSpPr>
            <a:cxnSpLocks/>
          </p:cNvCxnSpPr>
          <p:nvPr userDrawn="1"/>
        </p:nvCxn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3E06C7A-E3FF-DC44-B349-305050B9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4495800"/>
          </a:xfrm>
          <a:prstGeom prst="rect">
            <a:avLst/>
          </a:prstGeom>
          <a:solidFill>
            <a:srgbClr val="005288"/>
          </a:solidFill>
        </p:spPr>
        <p:txBody>
          <a:bodyPr lIns="457200" tIns="182880"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8419E-C4EB-154B-9036-452743E866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76EDE78B-C9CA-4BE5-9B91-4316D0CAE4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45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41D20D-E4ED-D543-81B3-A7E86306BA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78763" y="174625"/>
            <a:ext cx="1100137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FF"/>
                </a:solidFill>
              </a:rPr>
              <a:t>TLP:WHITE</a:t>
            </a: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419100" y="5867400"/>
            <a:ext cx="1714500" cy="741363"/>
            <a:chOff x="533400" y="4038600"/>
            <a:chExt cx="1714500" cy="740664"/>
          </a:xfrm>
        </p:grpSpPr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288"/>
          </a:solidFill>
        </p:spPr>
        <p:txBody>
          <a:bodyPr lIns="45720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905A54B-C589-C14D-8655-4E2FBB7F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00201"/>
            <a:ext cx="832167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5A5B5D"/>
              </a:buClr>
              <a:defRPr sz="2400">
                <a:solidFill>
                  <a:srgbClr val="5A5B5D"/>
                </a:solidFill>
              </a:defRPr>
            </a:lvl1pPr>
            <a:lvl2pPr>
              <a:buClr>
                <a:srgbClr val="5A5B5D"/>
              </a:buClr>
              <a:defRPr sz="2200">
                <a:solidFill>
                  <a:srgbClr val="5A5B5D"/>
                </a:solidFill>
              </a:defRPr>
            </a:lvl2pPr>
            <a:lvl3pPr>
              <a:buClr>
                <a:srgbClr val="5A5B5D"/>
              </a:buClr>
              <a:defRPr sz="2000">
                <a:solidFill>
                  <a:srgbClr val="5A5B5D"/>
                </a:solidFill>
              </a:defRPr>
            </a:lvl3pPr>
            <a:lvl4pPr>
              <a:buClr>
                <a:srgbClr val="5A5B5D"/>
              </a:buClr>
              <a:defRPr sz="1800">
                <a:solidFill>
                  <a:srgbClr val="5A5B5D"/>
                </a:solidFill>
              </a:defRPr>
            </a:lvl4pPr>
            <a:lvl5pPr>
              <a:buClr>
                <a:srgbClr val="5A5B5D"/>
              </a:buClr>
              <a:defRPr sz="1600">
                <a:solidFill>
                  <a:srgbClr val="5A5B5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2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62EA95-7922-DF41-8346-CEA87F2446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78763" y="174625"/>
            <a:ext cx="1100137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FF"/>
                </a:solidFill>
              </a:rPr>
              <a:t>TLP:WHITE</a:t>
            </a: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419100" y="5867400"/>
            <a:ext cx="1714500" cy="741363"/>
            <a:chOff x="533400" y="4038600"/>
            <a:chExt cx="1714500" cy="740664"/>
          </a:xfrm>
        </p:grpSpPr>
        <p:pic>
          <p:nvPicPr>
            <p:cNvPr id="5" name="Picture 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FD9CF80-A0F0-6948-A40F-8A29B2A16B45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5387975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January 7,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9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288"/>
          </a:solidFill>
        </p:spPr>
        <p:txBody>
          <a:bodyPr lIns="45720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5AF859E0-034B-F149-A7B0-B900137F5E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E99D75CC-DB2F-428D-9830-92E2FDAEAE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6826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7E726A92-1B53-D144-9199-58F7CFF93561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5387975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January 7,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10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lIns="457200" tIns="274320" bIns="91440"/>
          <a:lstStyle>
            <a:lvl1pPr>
              <a:defRPr sz="4000" b="1"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8F56DE63-7869-8945-BFF4-D68EAB1604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81FAD12D-CBBD-486F-B028-1298A16E61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934009"/>
            <a:ext cx="1719072" cy="7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5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419100" y="5867400"/>
            <a:ext cx="1714500" cy="741363"/>
            <a:chOff x="533400" y="4038600"/>
            <a:chExt cx="1714500" cy="740664"/>
          </a:xfrm>
        </p:grpSpPr>
        <p:pic>
          <p:nvPicPr>
            <p:cNvPr id="4" name="Picture 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lIns="457200" tIns="274320" bIns="91440"/>
          <a:lstStyle>
            <a:lvl1pPr>
              <a:defRPr sz="4000" b="1"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270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8D1B8A-5357-8E42-9421-997A6B9DDD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592638" cy="6858000"/>
          </a:xfrm>
          <a:prstGeom prst="rect">
            <a:avLst/>
          </a:prstGeom>
          <a:solidFill>
            <a:srgbClr val="00528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724150"/>
            <a:ext cx="34940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CFB52461-A9B7-814F-9B63-3E62B1C9BE02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5387975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January 7,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5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02346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al Onl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2B89D1-19BA-2E49-9F60-4B9DF2488B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057400"/>
            <a:ext cx="6365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4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al Only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D1E3A2-0E7C-4C4C-B45A-E31D4E47DF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28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057400"/>
            <a:ext cx="6365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910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LP: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18B637-E12C-8D47-AB38-12081E113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28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4A35D8F2-BEF1-3447-B959-8ED530C0F3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78763" y="174625"/>
            <a:ext cx="1100137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FF"/>
                </a:solidFill>
              </a:rPr>
              <a:t>TLP:WHITE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867400"/>
            <a:ext cx="1714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4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2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6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95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19.xml" />
  <Relationship Id="rId3" Type="http://schemas.openxmlformats.org/officeDocument/2006/relationships/slideLayout" Target="../slideLayouts/slideLayout14.xml" />
  <Relationship Id="rId7" Type="http://schemas.openxmlformats.org/officeDocument/2006/relationships/slideLayout" Target="../slideLayouts/slideLayout18.xml" />
  <Relationship Id="rId12" Type="http://schemas.openxmlformats.org/officeDocument/2006/relationships/image" Target="../media/image2.png" />
  <Relationship Id="rId2" Type="http://schemas.openxmlformats.org/officeDocument/2006/relationships/slideLayout" Target="../slideLayouts/slideLayout13.xml" />
  <Relationship Id="rId1" Type="http://schemas.openxmlformats.org/officeDocument/2006/relationships/slideLayout" Target="../slideLayouts/slideLayout12.xml" />
  <Relationship Id="rId6" Type="http://schemas.openxmlformats.org/officeDocument/2006/relationships/slideLayout" Target="../slideLayouts/slideLayout17.xml" />
  <Relationship Id="rId11" Type="http://schemas.openxmlformats.org/officeDocument/2006/relationships/image" Target="../media/image1.png" />
  <Relationship Id="rId5" Type="http://schemas.openxmlformats.org/officeDocument/2006/relationships/slideLayout" Target="../slideLayouts/slideLayout16.xml" />
  <Relationship Id="rId10" Type="http://schemas.openxmlformats.org/officeDocument/2006/relationships/theme" Target="../theme/theme2.xml" />
  <Relationship Id="rId4" Type="http://schemas.openxmlformats.org/officeDocument/2006/relationships/slideLayout" Target="../slideLayouts/slideLayout15.xml" />
  <Relationship Id="rId9" Type="http://schemas.openxmlformats.org/officeDocument/2006/relationships/slideLayout" Target="../slideLayouts/slideLayout20.xml" />
</Relationships>
</file>

<file path=ppt/slideMasters/_rels/slideMaster3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28.xml" />
  <Relationship Id="rId3" Type="http://schemas.openxmlformats.org/officeDocument/2006/relationships/slideLayout" Target="../slideLayouts/slideLayout23.xml" />
  <Relationship Id="rId7" Type="http://schemas.openxmlformats.org/officeDocument/2006/relationships/slideLayout" Target="../slideLayouts/slideLayout27.xml" />
  <Relationship Id="rId12" Type="http://schemas.openxmlformats.org/officeDocument/2006/relationships/image" Target="../media/image2.png" />
  <Relationship Id="rId2" Type="http://schemas.openxmlformats.org/officeDocument/2006/relationships/slideLayout" Target="../slideLayouts/slideLayout22.xml" />
  <Relationship Id="rId1" Type="http://schemas.openxmlformats.org/officeDocument/2006/relationships/slideLayout" Target="../slideLayouts/slideLayout21.xml" />
  <Relationship Id="rId6" Type="http://schemas.openxmlformats.org/officeDocument/2006/relationships/slideLayout" Target="../slideLayouts/slideLayout26.xml" />
  <Relationship Id="rId11" Type="http://schemas.openxmlformats.org/officeDocument/2006/relationships/image" Target="../media/image1.png" />
  <Relationship Id="rId5" Type="http://schemas.openxmlformats.org/officeDocument/2006/relationships/slideLayout" Target="../slideLayouts/slideLayout25.xml" />
  <Relationship Id="rId10" Type="http://schemas.openxmlformats.org/officeDocument/2006/relationships/theme" Target="../theme/theme3.xml" />
  <Relationship Id="rId4" Type="http://schemas.openxmlformats.org/officeDocument/2006/relationships/slideLayout" Target="../slideLayouts/slideLayout24.xml" />
  <Relationship Id="rId9" Type="http://schemas.openxmlformats.org/officeDocument/2006/relationships/slideLayout" Target="../slideLayouts/slideLayout2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B495-9538-7941-B77F-FDFC14234A8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9D740-F635-D348-9C9E-40BC18AE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 userDrawn="1"/>
        </p:nvGrpSpPr>
        <p:grpSpPr bwMode="auto">
          <a:xfrm>
            <a:off x="419100" y="5867400"/>
            <a:ext cx="1714500" cy="741363"/>
            <a:chOff x="533400" y="4038600"/>
            <a:chExt cx="1714500" cy="740664"/>
          </a:xfrm>
        </p:grpSpPr>
        <p:pic>
          <p:nvPicPr>
            <p:cNvPr id="1030" name="Picture 5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6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F8DA6E7-7A90-7F43-90A3-828D9A6D0B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07375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B9C2756D-591B-4363-AA58-B065C5FF53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BC127EFB-76A9-B245-9A72-B2DCC19BE9C6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5387975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January 7,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1029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749686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 userDrawn="1"/>
        </p:nvGrpSpPr>
        <p:grpSpPr bwMode="auto">
          <a:xfrm>
            <a:off x="419100" y="5867400"/>
            <a:ext cx="1714500" cy="741363"/>
            <a:chOff x="533400" y="4038600"/>
            <a:chExt cx="1714500" cy="740664"/>
          </a:xfrm>
        </p:grpSpPr>
        <p:pic>
          <p:nvPicPr>
            <p:cNvPr id="1030" name="Picture 5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6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38600"/>
              <a:ext cx="1714500" cy="74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F8DA6E7-7A90-7F43-90A3-828D9A6D0B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07375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B9C2756D-591B-4363-AA58-B065C5FF53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BC127EFB-76A9-B245-9A72-B2DCC19BE9C6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5387975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January 7,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1029" name="Straight Connector 2"/>
          <p:cNvCxnSpPr>
            <a:cxnSpLocks noChangeShapeType="1"/>
          </p:cNvCxnSpPr>
          <p:nvPr userDrawn="1"/>
        </p:nvCxnSpPr>
        <p:spPr bwMode="auto">
          <a:xfrm>
            <a:off x="8207375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675576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2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0.png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2.xml" />
  <Relationship Id="rId4" Type="http://schemas.openxmlformats.org/officeDocument/2006/relationships/image" Target="../media/image21.png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2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2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2.pn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2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png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2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3.pn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2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2.xml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s://tripwire.dhs.gov/" TargetMode="External" /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22.xml" />
  <Relationship Id="rId6" Type="http://schemas.openxmlformats.org/officeDocument/2006/relationships/image" Target="../media/image26.png" />
  <Relationship Id="rId5" Type="http://schemas.openxmlformats.org/officeDocument/2006/relationships/image" Target="../media/image25.png" />
  <Relationship Id="rId4" Type="http://schemas.openxmlformats.org/officeDocument/2006/relationships/image" Target="../media/image24.png" />
</Relationships>
</file>

<file path=ppt/slides/_rels/slide19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s://hsin.dhs.gov/" TargetMode="External" /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22.xml" />
  <Relationship Id="rId4" Type="http://schemas.openxmlformats.org/officeDocument/2006/relationships/image" Target="../media/image27.png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8.xml" />
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22.xml" />
</Relationships>
</file>

<file path=ppt/slides/_rels/slide2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22.xml" />
</Relationships>
</file>

<file path=ppt/slides/_rels/slide22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://www.dhs.gov/activeshooter" TargetMode="External" />
  <Relationship Id="rId7" Type="http://schemas.openxmlformats.org/officeDocument/2006/relationships/image" Target="../media/image31.png" /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22.xml" />
  <Relationship Id="rId6" Type="http://schemas.openxmlformats.org/officeDocument/2006/relationships/image" Target="../media/image30.png" />
  <Relationship Id="rId5" Type="http://schemas.openxmlformats.org/officeDocument/2006/relationships/image" Target="../media/image29.png" />
  <Relationship Id="rId4" Type="http://schemas.openxmlformats.org/officeDocument/2006/relationships/image" Target="../media/image28.wmf" />
</Relationships>
</file>

<file path=ppt/slides/_rels/slide23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://training.fema.gov/EMIWeb/IS/IS907.asp" TargetMode="External" /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22.xml" />
</Relationships>
</file>

<file path=ppt/slides/_rels/slide2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22.xml" />
</Relationships>
</file>

<file path=ppt/slides/_rels/slide2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22.xml" />
</Relationships>
</file>

<file path=ppt/slides/_rels/slide2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2.png" />
  <Relationship Id="rId2" Type="http://schemas.openxmlformats.org/officeDocument/2006/relationships/notesSlide" Target="../notesSlides/notesSlide26.xml" />
  <Relationship Id="rId1" Type="http://schemas.openxmlformats.org/officeDocument/2006/relationships/slideLayout" Target="../slideLayouts/slideLayout22.xml" />
  <Relationship Id="rId5" Type="http://schemas.openxmlformats.org/officeDocument/2006/relationships/hyperlink" Target="mailto:seesay@hq.dhs.gov" TargetMode="External" />
  <Relationship Id="rId4" Type="http://schemas.openxmlformats.org/officeDocument/2006/relationships/hyperlink" Target="https://www.dhs.gov/see-something-say-something" TargetMode="External" />
</Relationships>
</file>

<file path=ppt/slides/_rels/slide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3.png" />
  <Relationship Id="rId2" Type="http://schemas.openxmlformats.org/officeDocument/2006/relationships/notesSlide" Target="../notesSlides/notesSlide27.xml" />
  <Relationship Id="rId1" Type="http://schemas.openxmlformats.org/officeDocument/2006/relationships/slideLayout" Target="../slideLayouts/slideLayout22.xml" />
</Relationships>
</file>

<file path=ppt/slides/_rels/slide28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mailto:STACC@dps.ohio.gov" TargetMode="External" />
  <Relationship Id="rId2" Type="http://schemas.openxmlformats.org/officeDocument/2006/relationships/notesSlide" Target="../notesSlides/notesSlide28.xml" />
  <Relationship Id="rId1" Type="http://schemas.openxmlformats.org/officeDocument/2006/relationships/slideLayout" Target="../slideLayouts/slideLayout22.xml" />
  <Relationship Id="rId5" Type="http://schemas.openxmlformats.org/officeDocument/2006/relationships/hyperlink" Target="mailto:GCFC@gcfc.org" TargetMode="External" />
  <Relationship Id="rId4" Type="http://schemas.openxmlformats.org/officeDocument/2006/relationships/hyperlink" Target="mailto:info@neorfc.us" TargetMode="External" />
</Relationships>
</file>

<file path=ppt/slides/_rels/slide2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9.xml" />
  <Relationship Id="rId1" Type="http://schemas.openxmlformats.org/officeDocument/2006/relationships/slideLayout" Target="../slideLayouts/slideLayout17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7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2.xml" />
</Relationships>
</file>

<file path=ppt/slides/_rels/slide5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4.png" />
  <Relationship Id="rId3" Type="http://schemas.openxmlformats.org/officeDocument/2006/relationships/image" Target="../media/image10.png" />
  <Relationship Id="rId7" Type="http://schemas.openxmlformats.org/officeDocument/2006/relationships/image" Target="../media/image13.pn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2.xml" />
  <Relationship Id="rId6" Type="http://schemas.microsoft.com/office/2007/relationships/hdphoto" Target="../media/hdphoto1.wdp" />
  <Relationship Id="rId5" Type="http://schemas.openxmlformats.org/officeDocument/2006/relationships/image" Target="../media/image12.png" />
  <Relationship Id="rId4" Type="http://schemas.openxmlformats.org/officeDocument/2006/relationships/image" Target="../media/image11.png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2.xml" />
  <Relationship Id="rId4" Type="http://schemas.openxmlformats.org/officeDocument/2006/relationships/image" Target="../media/image16.png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pn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2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jpg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E0117-6DD2-5647-AC22-3FC7E453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57200"/>
          <a:lstStyle/>
          <a:p>
            <a:pPr>
              <a:lnSpc>
                <a:spcPts val="5000"/>
              </a:lnSpc>
              <a:defRPr/>
            </a:pPr>
            <a:r>
              <a:rPr lang="en-US" sz="2600" dirty="0" smtClean="0">
                <a:solidFill>
                  <a:schemeClr val="accent3"/>
                </a:solidFill>
              </a:rPr>
              <a:t>Protective Security Advisor (PSA) Program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CISA </a:t>
            </a:r>
            <a:r>
              <a:rPr lang="en-US" sz="4400" b="0" dirty="0" smtClean="0"/>
              <a:t>Resources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3600" b="0" i="1" dirty="0" smtClean="0"/>
              <a:t>Support For Your Organization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cxnSp>
        <p:nvCxnSpPr>
          <p:cNvPr id="13325" name="Straight Connector 7"/>
          <p:cNvCxnSpPr>
            <a:cxnSpLocks/>
          </p:cNvCxnSpPr>
          <p:nvPr/>
        </p:nvCxn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6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38" y="1376908"/>
            <a:ext cx="8321670" cy="1047306"/>
          </a:xfrm>
        </p:spPr>
        <p:txBody>
          <a:bodyPr/>
          <a:lstStyle/>
          <a:p>
            <a:pPr marL="0" lvl="0" indent="0">
              <a:buClr>
                <a:srgbClr val="363636"/>
              </a:buClr>
              <a:buNone/>
            </a:pPr>
            <a:r>
              <a:rPr lang="en-US" sz="3000" dirty="0" smtClean="0">
                <a:solidFill>
                  <a:srgbClr val="333333"/>
                </a:solidFill>
              </a:rPr>
              <a:t>CISA Security Assessments are available to your organizations leveraging:</a:t>
            </a:r>
          </a:p>
          <a:p>
            <a:pPr marL="0" lvl="0" indent="0">
              <a:buClr>
                <a:srgbClr val="363636"/>
              </a:buClr>
              <a:buNone/>
            </a:pPr>
            <a:endParaRPr lang="en-US" sz="1100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0402" t="14445" r="34524" b="4796"/>
          <a:stretch/>
        </p:blipFill>
        <p:spPr bwMode="auto">
          <a:xfrm>
            <a:off x="6618642" y="3512647"/>
            <a:ext cx="2163860" cy="3207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82651" y="2711294"/>
            <a:ext cx="883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363636"/>
              </a:buClr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ecurity 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ssessment at 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irst 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ntry (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SAFE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) Tool</a:t>
            </a:r>
          </a:p>
          <a:p>
            <a:pPr marL="347662" lvl="1" indent="0">
              <a:buClr>
                <a:srgbClr val="363636"/>
              </a:buClr>
              <a:buNone/>
            </a:pP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82651" y="3480748"/>
            <a:ext cx="815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363636"/>
              </a:buClr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nfrastructure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urvey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ool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IST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94" y="4390077"/>
            <a:ext cx="3902148" cy="23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 Security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408810"/>
            <a:ext cx="8686800" cy="3810000"/>
          </a:xfrm>
        </p:spPr>
        <p:txBody>
          <a:bodyPr/>
          <a:lstStyle/>
          <a:p>
            <a:pPr lvl="0">
              <a:buClr>
                <a:srgbClr val="363636"/>
              </a:buClr>
            </a:pPr>
            <a:r>
              <a:rPr lang="en-US" sz="2800" b="1" dirty="0">
                <a:solidFill>
                  <a:srgbClr val="333333"/>
                </a:solidFill>
              </a:rPr>
              <a:t>SAFE</a:t>
            </a:r>
            <a:r>
              <a:rPr lang="en-US" sz="2800" dirty="0">
                <a:solidFill>
                  <a:srgbClr val="333333"/>
                </a:solidFill>
              </a:rPr>
              <a:t> is designed to </a:t>
            </a:r>
            <a:r>
              <a:rPr lang="en-US" sz="2800" i="1" dirty="0">
                <a:solidFill>
                  <a:srgbClr val="333333"/>
                </a:solidFill>
              </a:rPr>
              <a:t>assess</a:t>
            </a:r>
            <a:r>
              <a:rPr lang="en-US" sz="2800" dirty="0">
                <a:solidFill>
                  <a:srgbClr val="333333"/>
                </a:solidFill>
              </a:rPr>
              <a:t> </a:t>
            </a:r>
            <a:r>
              <a:rPr lang="en-US" sz="2800" i="1" dirty="0">
                <a:solidFill>
                  <a:srgbClr val="333333"/>
                </a:solidFill>
              </a:rPr>
              <a:t>the current security posture and identify options </a:t>
            </a:r>
            <a:r>
              <a:rPr lang="en-US" sz="2800" dirty="0">
                <a:solidFill>
                  <a:srgbClr val="333333"/>
                </a:solidFill>
              </a:rPr>
              <a:t>for </a:t>
            </a:r>
            <a:r>
              <a:rPr lang="en-US" sz="2800" dirty="0" smtClean="0">
                <a:solidFill>
                  <a:srgbClr val="333333"/>
                </a:solidFill>
              </a:rPr>
              <a:t>Houses of Worship to </a:t>
            </a:r>
            <a:r>
              <a:rPr lang="en-US" sz="2800" i="1" dirty="0">
                <a:solidFill>
                  <a:srgbClr val="333333"/>
                </a:solidFill>
              </a:rPr>
              <a:t>mitigate against relevant </a:t>
            </a:r>
            <a:r>
              <a:rPr lang="en-US" sz="2800" i="1" dirty="0" smtClean="0">
                <a:solidFill>
                  <a:srgbClr val="333333"/>
                </a:solidFill>
              </a:rPr>
              <a:t>threats</a:t>
            </a:r>
          </a:p>
          <a:p>
            <a:pPr lvl="1">
              <a:buClr>
                <a:srgbClr val="363636"/>
              </a:buClr>
            </a:pPr>
            <a:r>
              <a:rPr lang="en-US" sz="2500" dirty="0" smtClean="0">
                <a:solidFill>
                  <a:srgbClr val="333333"/>
                </a:solidFill>
              </a:rPr>
              <a:t>It </a:t>
            </a:r>
            <a:r>
              <a:rPr lang="en-US" sz="2500" dirty="0">
                <a:solidFill>
                  <a:srgbClr val="333333"/>
                </a:solidFill>
              </a:rPr>
              <a:t>is not intended to be an in-depth security </a:t>
            </a:r>
            <a:r>
              <a:rPr lang="en-US" sz="2500" dirty="0" smtClean="0">
                <a:solidFill>
                  <a:srgbClr val="333333"/>
                </a:solidFill>
              </a:rPr>
              <a:t>assessment</a:t>
            </a:r>
            <a:endParaRPr lang="en-US" sz="2500" dirty="0">
              <a:solidFill>
                <a:srgbClr val="333333"/>
              </a:solidFill>
            </a:endParaRPr>
          </a:p>
          <a:p>
            <a:pPr lvl="0">
              <a:buClr>
                <a:srgbClr val="363636"/>
              </a:buClr>
            </a:pPr>
            <a:r>
              <a:rPr lang="en-US" sz="2800" dirty="0">
                <a:solidFill>
                  <a:srgbClr val="333333"/>
                </a:solidFill>
              </a:rPr>
              <a:t>SAFE </a:t>
            </a:r>
            <a:r>
              <a:rPr lang="en-US" sz="2800" dirty="0" smtClean="0">
                <a:solidFill>
                  <a:srgbClr val="333333"/>
                </a:solidFill>
              </a:rPr>
              <a:t>may be the first </a:t>
            </a:r>
            <a:r>
              <a:rPr lang="en-US" sz="2800" dirty="0">
                <a:solidFill>
                  <a:srgbClr val="333333"/>
                </a:solidFill>
              </a:rPr>
              <a:t>step toward an effective </a:t>
            </a:r>
            <a:r>
              <a:rPr lang="en-US" sz="2800" dirty="0" smtClean="0">
                <a:solidFill>
                  <a:srgbClr val="333333"/>
                </a:solidFill>
              </a:rPr>
              <a:t>security program </a:t>
            </a:r>
          </a:p>
          <a:p>
            <a:pPr lvl="1">
              <a:buClr>
                <a:srgbClr val="363636"/>
              </a:buClr>
            </a:pPr>
            <a:r>
              <a:rPr lang="en-US" sz="2500" dirty="0" smtClean="0">
                <a:solidFill>
                  <a:srgbClr val="333333"/>
                </a:solidFill>
              </a:rPr>
              <a:t>In </a:t>
            </a:r>
            <a:r>
              <a:rPr lang="en-US" sz="2500" dirty="0">
                <a:solidFill>
                  <a:srgbClr val="333333"/>
                </a:solidFill>
              </a:rPr>
              <a:t>the future, it may be appropriate </a:t>
            </a:r>
            <a:r>
              <a:rPr lang="en-US" sz="2500" dirty="0" smtClean="0">
                <a:solidFill>
                  <a:srgbClr val="333333"/>
                </a:solidFill>
              </a:rPr>
              <a:t>to conduct </a:t>
            </a:r>
            <a:r>
              <a:rPr lang="en-US" sz="2500" dirty="0">
                <a:solidFill>
                  <a:srgbClr val="333333"/>
                </a:solidFill>
              </a:rPr>
              <a:t>a more detailed assessment, particularly after additional security measures have </a:t>
            </a:r>
            <a:r>
              <a:rPr lang="en-US" sz="2500" dirty="0" smtClean="0">
                <a:solidFill>
                  <a:srgbClr val="333333"/>
                </a:solidFill>
              </a:rPr>
              <a:t>been implemented</a:t>
            </a:r>
          </a:p>
        </p:txBody>
      </p:sp>
    </p:spTree>
    <p:extLst>
      <p:ext uri="{BB962C8B-B14F-4D97-AF65-F5344CB8AC3E}">
        <p14:creationId xmlns:p14="http://schemas.microsoft.com/office/powerpoint/2010/main" val="7729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 Security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376910"/>
            <a:ext cx="8793126" cy="4141385"/>
          </a:xfrm>
        </p:spPr>
        <p:txBody>
          <a:bodyPr/>
          <a:lstStyle/>
          <a:p>
            <a:r>
              <a:rPr lang="en-US" sz="2700" dirty="0" smtClean="0"/>
              <a:t>This Tool generates a </a:t>
            </a:r>
            <a:r>
              <a:rPr lang="en-US" sz="2700" b="1" dirty="0" smtClean="0"/>
              <a:t>SAFE</a:t>
            </a:r>
            <a:r>
              <a:rPr lang="en-US" sz="2700" dirty="0" smtClean="0"/>
              <a:t> </a:t>
            </a:r>
            <a:r>
              <a:rPr lang="en-US" sz="2700" b="1" dirty="0" smtClean="0"/>
              <a:t>Report, </a:t>
            </a:r>
            <a:r>
              <a:rPr lang="en-US" sz="2700" dirty="0" smtClean="0"/>
              <a:t>following our visit</a:t>
            </a:r>
            <a:endParaRPr lang="en-US" sz="2700" dirty="0"/>
          </a:p>
          <a:p>
            <a:r>
              <a:rPr lang="en-US" sz="2800" dirty="0" smtClean="0"/>
              <a:t>The SAFE Report lists: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b="1" i="1" dirty="0" smtClean="0"/>
              <a:t>Commendable </a:t>
            </a:r>
            <a:r>
              <a:rPr lang="en-US" sz="2600" b="1" i="1" dirty="0"/>
              <a:t>actions </a:t>
            </a:r>
            <a:r>
              <a:rPr lang="en-US" sz="2500" dirty="0"/>
              <a:t>(what the facility is doing well</a:t>
            </a:r>
            <a:r>
              <a:rPr lang="en-US" sz="2500" dirty="0" smtClean="0"/>
              <a:t>);</a:t>
            </a:r>
          </a:p>
          <a:p>
            <a:pPr marL="347662" lvl="1" indent="0">
              <a:buNone/>
            </a:pPr>
            <a:endParaRPr lang="en-US" sz="500" dirty="0" smtClean="0"/>
          </a:p>
          <a:p>
            <a:pPr lvl="1"/>
            <a:r>
              <a:rPr lang="en-US" sz="2600" b="1" i="1" dirty="0" smtClean="0"/>
              <a:t>Vulnerabilities</a:t>
            </a:r>
            <a:r>
              <a:rPr lang="en-US" sz="2600" dirty="0" smtClean="0"/>
              <a:t> </a:t>
            </a:r>
            <a:r>
              <a:rPr lang="en-US" sz="2600" dirty="0"/>
              <a:t>(what the facility could improve</a:t>
            </a:r>
            <a:r>
              <a:rPr lang="en-US" sz="2600" dirty="0" smtClean="0"/>
              <a:t>); and</a:t>
            </a:r>
          </a:p>
          <a:p>
            <a:pPr marL="347662" lvl="1" indent="0">
              <a:buNone/>
            </a:pPr>
            <a:endParaRPr lang="en-US" sz="500" dirty="0" smtClean="0"/>
          </a:p>
          <a:p>
            <a:pPr lvl="1"/>
            <a:r>
              <a:rPr lang="en-US" sz="2600" b="1" i="1" dirty="0"/>
              <a:t>O</a:t>
            </a:r>
            <a:r>
              <a:rPr lang="en-US" sz="2600" b="1" i="1" dirty="0" smtClean="0"/>
              <a:t>ptions </a:t>
            </a:r>
            <a:r>
              <a:rPr lang="en-US" sz="2600" b="1" i="1" dirty="0"/>
              <a:t>for consideration </a:t>
            </a:r>
            <a:r>
              <a:rPr lang="en-US" sz="2600" dirty="0"/>
              <a:t>(potential security enhancements) based on the Protective Security </a:t>
            </a:r>
            <a:r>
              <a:rPr lang="en-US" sz="2600" dirty="0" smtClean="0"/>
              <a:t>Advisor's observations </a:t>
            </a:r>
            <a:r>
              <a:rPr lang="en-US" sz="2600" dirty="0"/>
              <a:t>and discussions with key site personnel during that </a:t>
            </a:r>
            <a:r>
              <a:rPr lang="en-US" sz="2600" dirty="0" smtClean="0"/>
              <a:t>visit</a:t>
            </a:r>
            <a:endParaRPr lang="en-US" sz="26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302479"/>
            <a:ext cx="8793126" cy="414138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 smtClean="0"/>
              <a:t>Infrastructure Survey Tool (IST)</a:t>
            </a:r>
            <a:r>
              <a:rPr lang="en-US" dirty="0" smtClean="0"/>
              <a:t> </a:t>
            </a:r>
            <a:r>
              <a:rPr lang="en-US" dirty="0"/>
              <a:t>is a web-based vulnerability survey tool that applies weighted scores to identify infrastructure vulnerabilities and trends across sectors</a:t>
            </a:r>
          </a:p>
          <a:p>
            <a:r>
              <a:rPr lang="en-US" dirty="0"/>
              <a:t>Facilitates the consistent collection of security information</a:t>
            </a:r>
          </a:p>
          <a:p>
            <a:pPr lvl="1"/>
            <a:r>
              <a:rPr lang="en-US" dirty="0"/>
              <a:t>Physical Security</a:t>
            </a:r>
          </a:p>
          <a:p>
            <a:pPr lvl="1"/>
            <a:r>
              <a:rPr lang="en-US" dirty="0"/>
              <a:t>Security Force</a:t>
            </a:r>
          </a:p>
          <a:p>
            <a:pPr lvl="1"/>
            <a:r>
              <a:rPr lang="en-US" dirty="0"/>
              <a:t>Security Management</a:t>
            </a:r>
          </a:p>
          <a:p>
            <a:pPr lvl="1"/>
            <a:r>
              <a:rPr lang="en-US" dirty="0"/>
              <a:t>Information Sharing</a:t>
            </a:r>
          </a:p>
          <a:p>
            <a:pPr lvl="1"/>
            <a:r>
              <a:rPr lang="en-US" dirty="0"/>
              <a:t>Protective Measures</a:t>
            </a:r>
          </a:p>
          <a:p>
            <a:pPr lvl="1"/>
            <a:r>
              <a:rPr lang="en-US" dirty="0"/>
              <a:t>Dependencies</a:t>
            </a:r>
          </a:p>
          <a:p>
            <a:pPr marL="0" indent="0">
              <a:buNone/>
            </a:pPr>
            <a:endParaRPr lang="en-US" sz="2600" i="1" dirty="0" smtClean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0528" t="15538" r="35385" b="52301"/>
          <a:stretch/>
        </p:blipFill>
        <p:spPr bwMode="auto">
          <a:xfrm>
            <a:off x="4016374" y="3615070"/>
            <a:ext cx="4617262" cy="2700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09" y="1281208"/>
            <a:ext cx="8793126" cy="4141385"/>
          </a:xfrm>
        </p:spPr>
        <p:txBody>
          <a:bodyPr/>
          <a:lstStyle/>
          <a:p>
            <a:pPr marL="233363" lvl="1" indent="-233363">
              <a:spcBef>
                <a:spcPct val="6000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IST Report </a:t>
            </a:r>
            <a:r>
              <a:rPr lang="en-US" dirty="0" smtClean="0"/>
              <a:t>generates a </a:t>
            </a:r>
            <a:r>
              <a:rPr lang="en-US" i="1" dirty="0"/>
              <a:t>Protective Measures Index </a:t>
            </a:r>
            <a:r>
              <a:rPr lang="en-US" dirty="0"/>
              <a:t>and </a:t>
            </a:r>
            <a:r>
              <a:rPr lang="en-US" i="1" dirty="0"/>
              <a:t>Resilience Measurement Index</a:t>
            </a:r>
          </a:p>
          <a:p>
            <a:pPr marL="233363" lvl="1" indent="-233363">
              <a:spcBef>
                <a:spcPct val="60000"/>
              </a:spcBef>
            </a:pPr>
            <a:r>
              <a:rPr lang="en-US" dirty="0"/>
              <a:t>The tool allows </a:t>
            </a:r>
            <a:r>
              <a:rPr lang="en-US" dirty="0" smtClean="0"/>
              <a:t>CISA </a:t>
            </a:r>
            <a:r>
              <a:rPr lang="en-US" dirty="0"/>
              <a:t>and facility owners and operators to:</a:t>
            </a:r>
          </a:p>
          <a:p>
            <a:pPr lvl="1"/>
            <a:r>
              <a:rPr lang="en-US" dirty="0"/>
              <a:t>Identify security gaps</a:t>
            </a:r>
          </a:p>
          <a:p>
            <a:pPr lvl="1"/>
            <a:r>
              <a:rPr lang="en-US" dirty="0"/>
              <a:t>Compare a facility’s security in relation to similar facilities</a:t>
            </a:r>
          </a:p>
          <a:p>
            <a:pPr lvl="1"/>
            <a:r>
              <a:rPr lang="en-US" dirty="0"/>
              <a:t>Track progress toward improving critical infrastructure security</a:t>
            </a:r>
          </a:p>
          <a:p>
            <a:pPr marL="0" indent="0">
              <a:buNone/>
            </a:pPr>
            <a:endParaRPr lang="en-US" sz="2600" i="1" dirty="0" smtClean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7" y="4162550"/>
            <a:ext cx="4391240" cy="25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Infrastructure Visualization Platform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376910"/>
            <a:ext cx="8793126" cy="4141385"/>
          </a:xfrm>
        </p:spPr>
        <p:txBody>
          <a:bodyPr/>
          <a:lstStyle/>
          <a:p>
            <a:r>
              <a:rPr lang="en-US" sz="2800" dirty="0"/>
              <a:t>Infrastructure Visualization Platform (IVP)</a:t>
            </a:r>
          </a:p>
          <a:p>
            <a:pPr lvl="1"/>
            <a:r>
              <a:rPr lang="en-US" dirty="0"/>
              <a:t>A data collection and presentation medium that supports critical infrastructure security, special event planning, and response operations by leveraging assessment data and other relevant materials</a:t>
            </a:r>
          </a:p>
          <a:p>
            <a:pPr lvl="1"/>
            <a:r>
              <a:rPr lang="en-US" dirty="0"/>
              <a:t>Integrates assessment data with immersive video, geospatial, and hypermedia data</a:t>
            </a:r>
          </a:p>
          <a:p>
            <a:pPr lvl="1"/>
            <a:r>
              <a:rPr lang="en-US" dirty="0"/>
              <a:t>Assists facility owners and operators, local law enforcement, and emergency response personnel to prepare for, respond to, and manage critical infrastructure, National Special Security Events (NSSEs), high-level special events, and contingency operations </a:t>
            </a:r>
          </a:p>
          <a:p>
            <a:pPr marL="0" indent="0">
              <a:buNone/>
            </a:pPr>
            <a:endParaRPr lang="en-US" sz="26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Counter-IED Training &amp; Awareness 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/>
          <a:srcRect l="33727" t="27185" r="21723" b="22098"/>
          <a:stretch/>
        </p:blipFill>
        <p:spPr bwMode="auto">
          <a:xfrm>
            <a:off x="127591" y="1244905"/>
            <a:ext cx="8856921" cy="4528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345011"/>
            <a:ext cx="8793126" cy="4141385"/>
          </a:xfrm>
        </p:spPr>
        <p:txBody>
          <a:bodyPr/>
          <a:lstStyle/>
          <a:p>
            <a:r>
              <a:rPr lang="en-US" sz="3300" dirty="0" smtClean="0"/>
              <a:t>CISA offers support to the planning, development, and execution of Exercises</a:t>
            </a:r>
          </a:p>
          <a:p>
            <a:pPr lvl="1"/>
            <a:r>
              <a:rPr lang="en-US" sz="2800" dirty="0" smtClean="0"/>
              <a:t>Options include: Seminars, Workshops, Table-Top’s, Functional and Full-Scale exercises</a:t>
            </a:r>
          </a:p>
          <a:p>
            <a:r>
              <a:rPr lang="en-US" sz="3300" dirty="0" smtClean="0"/>
              <a:t>CISA Region V’s Training &amp; Exercise Coordinator works with your organization (start to finish) to ensure a successful event</a:t>
            </a:r>
          </a:p>
          <a:p>
            <a:pPr marL="347662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i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 smtClean="0"/>
              <a:t>TRIP</a:t>
            </a:r>
            <a:r>
              <a:rPr lang="en-US" sz="3600" i="1" dirty="0" err="1" smtClean="0"/>
              <a:t>wire</a:t>
            </a:r>
            <a:r>
              <a:rPr lang="en-US" sz="3600" dirty="0" smtClean="0"/>
              <a:t> 2.0</a:t>
            </a:r>
            <a:endParaRPr lang="en-US" sz="3600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412512" y="1802221"/>
            <a:ext cx="4328258" cy="4385929"/>
          </a:xfrm>
        </p:spPr>
        <p:txBody>
          <a:bodyPr/>
          <a:lstStyle/>
          <a:p>
            <a:r>
              <a:rPr lang="en-US" dirty="0" smtClean="0"/>
              <a:t>Secure information sharing platform for IED incident information, evolving IED tactics, lessons learned, and counter-IED preparedness information</a:t>
            </a:r>
          </a:p>
          <a:p>
            <a:r>
              <a:rPr lang="en-US" dirty="0" smtClean="0"/>
              <a:t>Builds </a:t>
            </a:r>
            <a:r>
              <a:rPr lang="en-US" dirty="0"/>
              <a:t>knowledge and preparedness capabilities, filling vital gaps in information </a:t>
            </a:r>
            <a:r>
              <a:rPr lang="en-US" dirty="0" smtClean="0"/>
              <a:t>sharing </a:t>
            </a:r>
          </a:p>
          <a:p>
            <a:r>
              <a:rPr lang="en-US" u="sng" dirty="0">
                <a:hlinkClick r:id="rId3"/>
              </a:rPr>
              <a:t>https://tripwire.dhs.gov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9516" y="2169037"/>
            <a:ext cx="3924751" cy="2895600"/>
            <a:chOff x="-609600" y="-407827"/>
            <a:chExt cx="9768591" cy="72070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2" t="25887" r="15000"/>
            <a:stretch/>
          </p:blipFill>
          <p:spPr bwMode="auto">
            <a:xfrm>
              <a:off x="-599607" y="869430"/>
              <a:ext cx="9758598" cy="592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9" r="1534" b="74377"/>
            <a:stretch/>
          </p:blipFill>
          <p:spPr bwMode="auto">
            <a:xfrm>
              <a:off x="-609600" y="-407827"/>
              <a:ext cx="9768591" cy="127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50346"/>
            <a:ext cx="5706351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/>
              <a:t>Homeland Security Information Network (HSIN)</a:t>
            </a:r>
            <a:endParaRPr lang="en-US" sz="3000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33333"/>
              </a:buClr>
            </a:pPr>
            <a:r>
              <a:rPr lang="en-US" sz="2800" b="1" dirty="0" smtClean="0">
                <a:hlinkClick r:id="rId3"/>
              </a:rPr>
              <a:t>https</a:t>
            </a:r>
            <a:r>
              <a:rPr lang="en-US" sz="2800" b="1" dirty="0">
                <a:hlinkClick r:id="rId3"/>
              </a:rPr>
              <a:t>://</a:t>
            </a:r>
            <a:r>
              <a:rPr lang="en-US" sz="2800" b="1" dirty="0" smtClean="0">
                <a:hlinkClick r:id="rId3"/>
              </a:rPr>
              <a:t>hsin.dhs.gov/</a:t>
            </a:r>
            <a:endParaRPr lang="en-US" sz="2800" b="1" dirty="0"/>
          </a:p>
          <a:p>
            <a:pPr>
              <a:buClr>
                <a:srgbClr val="333333"/>
              </a:buClr>
            </a:pPr>
            <a:r>
              <a:rPr lang="en-US" dirty="0" smtClean="0"/>
              <a:t>HSIN is </a:t>
            </a:r>
            <a:r>
              <a:rPr lang="en-US" dirty="0"/>
              <a:t>DHS’s primary technology tool for trusted information </a:t>
            </a:r>
            <a:r>
              <a:rPr lang="en-US" dirty="0" smtClean="0"/>
              <a:t>sharing</a:t>
            </a:r>
            <a:endParaRPr lang="en-US" dirty="0"/>
          </a:p>
          <a:p>
            <a:pPr>
              <a:buClr>
                <a:srgbClr val="333333"/>
              </a:buClr>
            </a:pPr>
            <a:r>
              <a:rPr lang="en-US" dirty="0"/>
              <a:t>HSIN – Critical </a:t>
            </a:r>
            <a:r>
              <a:rPr lang="en-US" dirty="0" smtClean="0"/>
              <a:t>Infrastructure </a:t>
            </a:r>
            <a:r>
              <a:rPr lang="en-US" dirty="0"/>
              <a:t>(</a:t>
            </a:r>
            <a:r>
              <a:rPr lang="en-US" dirty="0" smtClean="0"/>
              <a:t>HSIN-CI) </a:t>
            </a:r>
            <a:r>
              <a:rPr lang="en-US" dirty="0"/>
              <a:t>enables direct communication </a:t>
            </a:r>
            <a:r>
              <a:rPr lang="en-US" dirty="0" smtClean="0"/>
              <a:t>between:</a:t>
            </a:r>
          </a:p>
          <a:p>
            <a:pPr lvl="1">
              <a:buClr>
                <a:srgbClr val="333333"/>
              </a:buClr>
            </a:pPr>
            <a:r>
              <a:rPr lang="en-US" sz="2200" dirty="0" smtClean="0"/>
              <a:t>DHS</a:t>
            </a:r>
          </a:p>
          <a:p>
            <a:pPr lvl="1">
              <a:buClr>
                <a:srgbClr val="333333"/>
              </a:buClr>
            </a:pPr>
            <a:r>
              <a:rPr lang="en-US" sz="2200" dirty="0" smtClean="0"/>
              <a:t>Federal</a:t>
            </a:r>
            <a:r>
              <a:rPr lang="en-US" sz="2200" dirty="0"/>
              <a:t>, State, and local </a:t>
            </a:r>
            <a:r>
              <a:rPr lang="en-US" sz="2200" dirty="0" smtClean="0"/>
              <a:t>governments</a:t>
            </a:r>
          </a:p>
          <a:p>
            <a:pPr lvl="1">
              <a:buClr>
                <a:srgbClr val="333333"/>
              </a:buClr>
            </a:pPr>
            <a:r>
              <a:rPr lang="en-US" sz="2200" dirty="0" smtClean="0"/>
              <a:t>Critical infrastructure </a:t>
            </a:r>
            <a:r>
              <a:rPr lang="en-US" sz="2200" dirty="0"/>
              <a:t>owners and operators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SIN: Homeland Security Information Network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70" y="5580327"/>
            <a:ext cx="2958871" cy="1116974"/>
          </a:xfrm>
          <a:prstGeom prst="rect">
            <a:avLst/>
          </a:prstGeom>
          <a:noFill/>
          <a:effectLst>
            <a:outerShdw blurRad="901700"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9F6823-18E4-6449-BD6D-90AF4307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CA420-8C2D-4F9C-AC49-6EE20D06C45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079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100" dirty="0" smtClean="0"/>
              <a:t>Homeland Secure Information Network (HSIN)</a:t>
            </a:r>
            <a:endParaRPr lang="en-US" sz="3100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9100" y="1398182"/>
            <a:ext cx="8321670" cy="3810000"/>
          </a:xfrm>
        </p:spPr>
        <p:txBody>
          <a:bodyPr/>
          <a:lstStyle/>
          <a:p>
            <a:r>
              <a:rPr lang="en-US" dirty="0" smtClean="0"/>
              <a:t>HSIN Content includes</a:t>
            </a:r>
            <a:r>
              <a:rPr lang="en-US" dirty="0"/>
              <a:t>:</a:t>
            </a:r>
          </a:p>
          <a:p>
            <a:pPr lvl="1"/>
            <a:r>
              <a:rPr lang="en-US" sz="2050" dirty="0">
                <a:cs typeface="Arial" pitchFamily="34" charset="0"/>
              </a:rPr>
              <a:t>Planning and Preparedness: Risk assessments, analysis, guidance, and security products; geospatial products and hurricane models; </a:t>
            </a:r>
            <a:r>
              <a:rPr lang="en-US" sz="2050" dirty="0" smtClean="0">
                <a:cs typeface="Arial" pitchFamily="34" charset="0"/>
              </a:rPr>
              <a:t>and exercise </a:t>
            </a:r>
            <a:r>
              <a:rPr lang="en-US" sz="2050" dirty="0">
                <a:cs typeface="Arial" pitchFamily="34" charset="0"/>
              </a:rPr>
              <a:t>and national event </a:t>
            </a:r>
            <a:r>
              <a:rPr lang="en-US" sz="2050" dirty="0" smtClean="0">
                <a:cs typeface="Arial" pitchFamily="34" charset="0"/>
              </a:rPr>
              <a:t>info</a:t>
            </a:r>
            <a:endParaRPr lang="en-US" sz="2050" dirty="0">
              <a:cs typeface="Arial" pitchFamily="34" charset="0"/>
            </a:endParaRPr>
          </a:p>
          <a:p>
            <a:pPr lvl="1"/>
            <a:r>
              <a:rPr lang="en-US" sz="2050" dirty="0">
                <a:cs typeface="Arial" pitchFamily="34" charset="0"/>
              </a:rPr>
              <a:t>Incident Reporting and Updates: Real-time situational reports and </a:t>
            </a:r>
            <a:r>
              <a:rPr lang="en-US" sz="2050" dirty="0" smtClean="0">
                <a:cs typeface="Arial" pitchFamily="34" charset="0"/>
              </a:rPr>
              <a:t>alerts  </a:t>
            </a:r>
            <a:endParaRPr lang="en-US" sz="2050" dirty="0">
              <a:cs typeface="Arial" pitchFamily="34" charset="0"/>
            </a:endParaRPr>
          </a:p>
          <a:p>
            <a:pPr lvl="1"/>
            <a:r>
              <a:rPr lang="en-US" sz="2050" dirty="0">
                <a:cs typeface="Arial" pitchFamily="34" charset="0"/>
              </a:rPr>
              <a:t>Situational Awareness: Daily and monthly sector-specific and cross-sector reports on topics </a:t>
            </a:r>
            <a:r>
              <a:rPr lang="en-US" sz="2050" dirty="0" smtClean="0">
                <a:cs typeface="Arial" pitchFamily="34" charset="0"/>
              </a:rPr>
              <a:t>ranging </a:t>
            </a:r>
            <a:r>
              <a:rPr lang="en-US" sz="2050" dirty="0">
                <a:cs typeface="Arial" pitchFamily="34" charset="0"/>
              </a:rPr>
              <a:t>from cybersecurity to emerging </a:t>
            </a:r>
            <a:r>
              <a:rPr lang="en-US" sz="2050" dirty="0" smtClean="0">
                <a:cs typeface="Arial" pitchFamily="34" charset="0"/>
              </a:rPr>
              <a:t>threats</a:t>
            </a:r>
            <a:endParaRPr lang="en-US" sz="2050" dirty="0">
              <a:cs typeface="Arial" pitchFamily="34" charset="0"/>
            </a:endParaRPr>
          </a:p>
          <a:p>
            <a:pPr lvl="1"/>
            <a:r>
              <a:rPr lang="en-US" sz="2050" dirty="0">
                <a:cs typeface="Arial" pitchFamily="34" charset="0"/>
              </a:rPr>
              <a:t>Education and Training: Training on topics ranging from critical infrastructure resilience, to threat detection and reaction for retail </a:t>
            </a:r>
            <a:r>
              <a:rPr lang="en-US" sz="2050" dirty="0" smtClean="0">
                <a:cs typeface="Arial" pitchFamily="34" charset="0"/>
              </a:rPr>
              <a:t>staff</a:t>
            </a:r>
            <a:endParaRPr lang="en-US" sz="2050" dirty="0"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Cybersecurity Resources</a:t>
            </a:r>
            <a:endParaRPr lang="en-US" sz="3600" dirty="0"/>
          </a:p>
        </p:txBody>
      </p:sp>
      <p:sp>
        <p:nvSpPr>
          <p:cNvPr id="4" name="Content Placeholder 5"/>
          <p:cNvSpPr txBox="1">
            <a:spLocks noGrp="1"/>
          </p:cNvSpPr>
          <p:nvPr>
            <p:ph idx="1"/>
          </p:nvPr>
        </p:nvSpPr>
        <p:spPr>
          <a:xfrm>
            <a:off x="233363" y="1376363"/>
            <a:ext cx="5316832" cy="455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Cyber </a:t>
            </a:r>
            <a:r>
              <a:rPr lang="en-US" sz="2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Preparedness</a:t>
            </a:r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Activities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Information / Threat Indicator Sharing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Cybersecurity 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Training and Awareness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Cyber Exercises and “Playbooks”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National Cyber Awareness System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Vulnerability Notes Database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Information Products and Recommended Practices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Cybersecurity Evaluations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Cyber Resilience Reviews (CRR™)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Cyber Infrastructure Surveys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Phishing Campaign Assessment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Vulnerability Scanning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Risk and Vulnerability Assessments (aka “Pen” Tests)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External Dependency Management Reviews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Cyber Security Evaluation Tool (CSET™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Validated Architecture Design Review (VADR)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6858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112488" y="1376363"/>
            <a:ext cx="4031512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Cyber </a:t>
            </a:r>
            <a:r>
              <a:rPr lang="en-US" sz="2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Response</a:t>
            </a:r>
            <a:r>
              <a:rPr lang="en-US" sz="21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Assistance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Remote / On-Site Assistance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Malware Analysis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Hunt and Incident Response Teams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Incident Coordination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endParaRPr lang="en-US" sz="1800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1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Cyber </a:t>
            </a:r>
            <a:r>
              <a:rPr lang="en-US" sz="2100" b="1" i="1" dirty="0">
                <a:solidFill>
                  <a:srgbClr val="C00000"/>
                </a:solidFill>
                <a:latin typeface="Cambria" panose="02040503050406030204" pitchFamily="18" charset="0"/>
              </a:rPr>
              <a:t>Security </a:t>
            </a:r>
            <a:r>
              <a:rPr lang="en-US" sz="21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Advisors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endParaRPr lang="en-US" sz="21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100" b="1" i="1" dirty="0">
                <a:solidFill>
                  <a:srgbClr val="C00000"/>
                </a:solidFill>
                <a:latin typeface="Cambria" panose="02040503050406030204" pitchFamily="18" charset="0"/>
              </a:rPr>
              <a:t>Protective Security </a:t>
            </a:r>
            <a:r>
              <a:rPr lang="en-US" sz="21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Advisors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21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100" b="1" i="1" dirty="0">
                <a:solidFill>
                  <a:srgbClr val="C00000"/>
                </a:solidFill>
                <a:latin typeface="Cambria" panose="02040503050406030204" pitchFamily="18" charset="0"/>
              </a:rPr>
              <a:t>CISA Integrated Operations Coordination Center (CIOCC)</a:t>
            </a:r>
          </a:p>
        </p:txBody>
      </p:sp>
    </p:spTree>
    <p:extLst>
      <p:ext uri="{BB962C8B-B14F-4D97-AF65-F5344CB8AC3E}">
        <p14:creationId xmlns:p14="http://schemas.microsoft.com/office/powerpoint/2010/main" val="11776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Shooter Resources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19100" y="1440706"/>
            <a:ext cx="8321670" cy="38100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DHS materials consist of three products:</a:t>
            </a:r>
          </a:p>
          <a:p>
            <a:pPr lvl="1">
              <a:spcBef>
                <a:spcPts val="0"/>
              </a:spcBef>
              <a:buClr>
                <a:srgbClr val="333333"/>
              </a:buClr>
              <a:defRPr/>
            </a:pPr>
            <a:r>
              <a:rPr lang="en-US" dirty="0" smtClean="0">
                <a:cs typeface="Arial" pitchFamily="34" charset="0"/>
              </a:rPr>
              <a:t>Guide Books</a:t>
            </a:r>
            <a:endParaRPr lang="en-US" dirty="0"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Pocket Emergency Measures </a:t>
            </a:r>
            <a:r>
              <a:rPr lang="en-US" dirty="0" smtClean="0">
                <a:cs typeface="Arial" pitchFamily="34" charset="0"/>
              </a:rPr>
              <a:t>Guides</a:t>
            </a:r>
            <a:endParaRPr lang="en-US" dirty="0"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Break Room Poster</a:t>
            </a:r>
          </a:p>
          <a:p>
            <a:pPr marL="0" indent="0">
              <a:spcBef>
                <a:spcPts val="0"/>
              </a:spcBef>
              <a:buClr>
                <a:srgbClr val="333333"/>
              </a:buClr>
              <a:buNone/>
              <a:defRPr/>
            </a:pPr>
            <a:endParaRPr lang="en-US" dirty="0"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333333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To download these materials visit:</a:t>
            </a:r>
          </a:p>
          <a:p>
            <a:pPr lvl="1">
              <a:spcBef>
                <a:spcPts val="0"/>
              </a:spcBef>
              <a:buClr>
                <a:srgbClr val="333333"/>
              </a:buClr>
              <a:defRPr/>
            </a:pPr>
            <a:r>
              <a:rPr lang="en-US" dirty="0">
                <a:solidFill>
                  <a:srgbClr val="000000"/>
                </a:solidFill>
                <a:hlinkClick r:id="rId3"/>
              </a:rPr>
              <a:t>www.dhs.gov/activeshooter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t="1597" r="1285"/>
          <a:stretch>
            <a:fillRect/>
          </a:stretch>
        </p:blipFill>
        <p:spPr bwMode="auto">
          <a:xfrm rot="5400000">
            <a:off x="939535" y="4377483"/>
            <a:ext cx="1588924" cy="1210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3352800" y="4146694"/>
            <a:ext cx="2057400" cy="1841207"/>
            <a:chOff x="457200" y="915547"/>
            <a:chExt cx="5179578" cy="5466203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4046" y="915547"/>
              <a:ext cx="2832732" cy="4618852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1793794"/>
              <a:ext cx="2815257" cy="4587956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1246" y="3431619"/>
            <a:ext cx="1782154" cy="255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0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Shooter – Online Training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457199" y="1371600"/>
            <a:ext cx="8399721" cy="4343400"/>
          </a:xfrm>
        </p:spPr>
        <p:txBody>
          <a:bodyPr/>
          <a:lstStyle/>
          <a:p>
            <a:pPr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DHS released </a:t>
            </a:r>
            <a:r>
              <a:rPr lang="en-US" b="1" i="1" dirty="0">
                <a:cs typeface="Arial" pitchFamily="34" charset="0"/>
              </a:rPr>
              <a:t>“Active Shooter, What You Can Do” </a:t>
            </a:r>
            <a:r>
              <a:rPr lang="en-US" dirty="0">
                <a:cs typeface="Arial" pitchFamily="34" charset="0"/>
              </a:rPr>
              <a:t>(IS-907), an online training course available through the Federal Emergency Management Agency Emergency Management Institute: </a:t>
            </a:r>
          </a:p>
          <a:p>
            <a:pPr lvl="1">
              <a:spcBef>
                <a:spcPct val="60000"/>
              </a:spcBef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  <a:hlinkClick r:id="rId3"/>
              </a:rPr>
              <a:t>http://training.fema.gov/EMIWeb/IS/IS907.asp</a:t>
            </a:r>
            <a:r>
              <a:rPr lang="en-US" dirty="0">
                <a:cs typeface="Arial" pitchFamily="34" charset="0"/>
              </a:rPr>
              <a:t> </a:t>
            </a:r>
          </a:p>
          <a:p>
            <a:pPr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The self-paced course takes approximately 45 minutes to complete.  </a:t>
            </a:r>
          </a:p>
          <a:p>
            <a:pPr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Upon completion, participants can take a short online "final exam" that is instantly scored. A certificate is provided to participants who finish the course and pass the final exam.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Shooter Preparedness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pPr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DHS is partnering with </a:t>
            </a:r>
            <a:r>
              <a:rPr lang="en-US" dirty="0" smtClean="0">
                <a:cs typeface="Arial" pitchFamily="34" charset="0"/>
              </a:rPr>
              <a:t>local host partners </a:t>
            </a:r>
            <a:r>
              <a:rPr lang="en-US" dirty="0">
                <a:cs typeface="Arial" pitchFamily="34" charset="0"/>
              </a:rPr>
              <a:t>to conduct </a:t>
            </a:r>
            <a:r>
              <a:rPr lang="en-US" b="1" i="1" dirty="0" smtClean="0">
                <a:cs typeface="Arial" pitchFamily="34" charset="0"/>
              </a:rPr>
              <a:t>Active Shooter Preparedness Workshops </a:t>
            </a:r>
            <a:r>
              <a:rPr lang="en-US" dirty="0">
                <a:cs typeface="Arial" pitchFamily="34" charset="0"/>
              </a:rPr>
              <a:t>aimed at fostering communication between facilities and their local emergency response teams to improve coordination during and response during an active shooter event.</a:t>
            </a:r>
          </a:p>
          <a:p>
            <a:pPr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These one-day, facilitated seminars will focus on emergency responder and facility coordination, interoperability capabilities, communications protocols, best practices, and integration of local assets.</a:t>
            </a:r>
          </a:p>
          <a:p>
            <a:pPr>
              <a:buClr>
                <a:srgbClr val="333333"/>
              </a:buClr>
              <a:defRPr/>
            </a:pPr>
            <a:r>
              <a:rPr lang="en-US" dirty="0">
                <a:cs typeface="Arial" pitchFamily="34" charset="0"/>
              </a:rPr>
              <a:t>For </a:t>
            </a:r>
            <a:r>
              <a:rPr lang="en-US" dirty="0" smtClean="0">
                <a:cs typeface="Arial" pitchFamily="34" charset="0"/>
              </a:rPr>
              <a:t>additional </a:t>
            </a:r>
            <a:r>
              <a:rPr lang="en-US" dirty="0">
                <a:cs typeface="Arial" pitchFamily="34" charset="0"/>
              </a:rPr>
              <a:t>information, </a:t>
            </a:r>
            <a:r>
              <a:rPr lang="en-US" dirty="0" smtClean="0">
                <a:cs typeface="Arial" pitchFamily="34" charset="0"/>
              </a:rPr>
              <a:t>contact your local PSA</a:t>
            </a:r>
            <a:endParaRPr lang="en-US" dirty="0"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900" dirty="0" smtClean="0"/>
              <a:t>Active Shooter Preparedness (Run, Hide, Fight)</a:t>
            </a:r>
            <a:endParaRPr lang="en-US" sz="29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2019" y="1382234"/>
            <a:ext cx="8771860" cy="443377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 an active shooter situation, </a:t>
            </a:r>
            <a:r>
              <a:rPr lang="en-US" sz="2400" dirty="0" smtClean="0">
                <a:cs typeface="Arial" pitchFamily="34" charset="0"/>
              </a:rPr>
              <a:t>you should quickly determine the most reasonable way to protect your own life.  You should: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>
                <a:cs typeface="Arial" pitchFamily="34" charset="0"/>
              </a:rPr>
              <a:t>Run</a:t>
            </a:r>
            <a:r>
              <a:rPr lang="en-US" sz="2000" dirty="0" smtClean="0">
                <a:cs typeface="Arial" pitchFamily="34" charset="0"/>
              </a:rPr>
              <a:t>: If there is an accessible escape path, attempt to evacuate the premises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>
                <a:cs typeface="Arial" pitchFamily="34" charset="0"/>
              </a:rPr>
              <a:t>Hide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: If evacuation is not possible, find a place to hide where the active shooter is less likely to find you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>
                <a:cs typeface="Arial" pitchFamily="34" charset="0"/>
              </a:rPr>
              <a:t>Fight</a:t>
            </a:r>
            <a:r>
              <a:rPr lang="en-US" sz="2000" dirty="0" smtClean="0">
                <a:cs typeface="Arial" pitchFamily="34" charset="0"/>
              </a:rPr>
              <a:t>: As a last resort, and only when your life is in imminent danger, attempt to disrupt and/or incapacitate the active shooter</a:t>
            </a:r>
          </a:p>
          <a:p>
            <a:r>
              <a:rPr lang="en-US" sz="2400" dirty="0" smtClean="0">
                <a:cs typeface="Arial" pitchFamily="34" charset="0"/>
              </a:rPr>
              <a:t>It is important for staff/congregants to be trained so that they can react if they are ever confronted with an active shooter situation </a:t>
            </a:r>
          </a:p>
          <a:p>
            <a:r>
              <a:rPr lang="en-US" sz="2400" dirty="0" smtClean="0">
                <a:cs typeface="Arial" pitchFamily="34" charset="0"/>
              </a:rPr>
              <a:t>If you are in harm’s way, you will need to decide rapidly what the safest course of action is based on the scenario that is unfolding before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00" dirty="0" smtClean="0"/>
              <a:t>“If You See Something, Say Something”</a:t>
            </a:r>
            <a:endParaRPr lang="en-US" sz="3500" dirty="0"/>
          </a:p>
        </p:txBody>
      </p:sp>
      <p:pic>
        <p:nvPicPr>
          <p:cNvPr id="7" name="Picture 6" descr="SeeSay_11x17_Missouri_FINAL--PPT Sample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0" y="1698302"/>
            <a:ext cx="2696084" cy="3819997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2870796" y="1422996"/>
            <a:ext cx="6248400" cy="4648201"/>
          </a:xfrm>
          <a:prstGeom prst="rect">
            <a:avLst/>
          </a:prstGeom>
        </p:spPr>
        <p:txBody>
          <a:bodyPr/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 b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b="0">
                <a:solidFill>
                  <a:schemeClr val="bg2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b="0">
                <a:solidFill>
                  <a:schemeClr val="bg2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b="0">
                <a:solidFill>
                  <a:schemeClr val="bg2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b="0">
                <a:solidFill>
                  <a:schemeClr val="bg2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36363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following link takes you to the official webpage:</a:t>
            </a:r>
          </a:p>
          <a:p>
            <a:pPr marL="571500" marR="0" lvl="1" indent="-2238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6363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hlinkClick r:id="rId4"/>
              </a:rPr>
              <a:t>https://www.dhs.gov/see-something-say-something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/>
            </a:endParaRPr>
          </a:p>
          <a:p>
            <a:pPr marL="347662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63636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36363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become a campaign partner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send an email to </a:t>
            </a:r>
            <a:r>
              <a:rPr kumimoji="0" lang="en-US" sz="2200" b="0" i="0" u="sng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seesay@hq.dhs.gov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include:</a:t>
            </a:r>
          </a:p>
          <a:p>
            <a:pPr marL="571500" marR="0" lvl="1" indent="-2238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6363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</a:rPr>
              <a:t>The entity you represent</a:t>
            </a:r>
          </a:p>
          <a:p>
            <a:pPr marL="571500" marR="0" lvl="1" indent="-2238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6363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</a:rPr>
              <a:t>Your name and contact information (phone, email)</a:t>
            </a:r>
          </a:p>
          <a:p>
            <a:pPr marL="571500" marR="0" lvl="1" indent="-2238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36363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</a:rPr>
              <a:t>The city and state in which your entity is located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363636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1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00" dirty="0" smtClean="0"/>
              <a:t>Ohio Homeland Security</a:t>
            </a:r>
            <a:endParaRPr lang="en-US" sz="35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4625" t="18823" r="8184" b="13345"/>
          <a:stretch/>
        </p:blipFill>
        <p:spPr bwMode="auto">
          <a:xfrm>
            <a:off x="653902" y="1259958"/>
            <a:ext cx="8001000" cy="4470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0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00" dirty="0" smtClean="0"/>
              <a:t>Information Sharing – Keeping in Touch</a:t>
            </a:r>
            <a:endParaRPr lang="en-US" sz="35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3916" y="1259949"/>
            <a:ext cx="8686800" cy="3810000"/>
          </a:xfrm>
        </p:spPr>
        <p:txBody>
          <a:bodyPr/>
          <a:lstStyle/>
          <a:p>
            <a:pPr lvl="0">
              <a:buClr>
                <a:srgbClr val="363636"/>
              </a:buClr>
            </a:pPr>
            <a:r>
              <a:rPr lang="en-US" sz="2800" b="1" dirty="0" smtClean="0">
                <a:solidFill>
                  <a:srgbClr val="333333"/>
                </a:solidFill>
              </a:rPr>
              <a:t>Connect with the Fusion Centers</a:t>
            </a:r>
            <a:endParaRPr lang="en-US" sz="2800" i="1" dirty="0" smtClean="0">
              <a:solidFill>
                <a:srgbClr val="333333"/>
              </a:solidFill>
            </a:endParaRPr>
          </a:p>
          <a:p>
            <a:pPr lvl="1">
              <a:buClr>
                <a:srgbClr val="363636"/>
              </a:buClr>
            </a:pPr>
            <a:r>
              <a:rPr lang="en-US" dirty="0">
                <a:solidFill>
                  <a:srgbClr val="333333"/>
                </a:solidFill>
              </a:rPr>
              <a:t>Ohio STACC (Columbus): </a:t>
            </a:r>
            <a:r>
              <a:rPr lang="en-US" dirty="0" smtClean="0">
                <a:solidFill>
                  <a:srgbClr val="333333"/>
                </a:solidFill>
                <a:hlinkClick r:id="rId3"/>
              </a:rPr>
              <a:t>STACC@dps.ohio.gov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  <a:p>
            <a:pPr lvl="1">
              <a:buClr>
                <a:srgbClr val="363636"/>
              </a:buClr>
            </a:pPr>
            <a:r>
              <a:rPr lang="en-US" dirty="0" smtClean="0">
                <a:solidFill>
                  <a:srgbClr val="333333"/>
                </a:solidFill>
              </a:rPr>
              <a:t>NEORFC (</a:t>
            </a:r>
            <a:r>
              <a:rPr lang="en-US" dirty="0">
                <a:solidFill>
                  <a:srgbClr val="333333"/>
                </a:solidFill>
              </a:rPr>
              <a:t>Cleveland): </a:t>
            </a:r>
            <a:r>
              <a:rPr lang="en-US" dirty="0" smtClean="0">
                <a:solidFill>
                  <a:srgbClr val="333333"/>
                </a:solidFill>
                <a:hlinkClick r:id="rId4"/>
              </a:rPr>
              <a:t>info@neorfc.us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</a:p>
          <a:p>
            <a:pPr lvl="1">
              <a:buClr>
                <a:srgbClr val="363636"/>
              </a:buClr>
            </a:pPr>
            <a:r>
              <a:rPr lang="en-US" dirty="0" smtClean="0">
                <a:solidFill>
                  <a:srgbClr val="333333"/>
                </a:solidFill>
              </a:rPr>
              <a:t>Greater Cincinnati Fusion Center (Cincinnati): </a:t>
            </a:r>
            <a:r>
              <a:rPr lang="en-US" dirty="0" smtClean="0">
                <a:solidFill>
                  <a:srgbClr val="333333"/>
                </a:solidFill>
                <a:hlinkClick r:id="rId5"/>
              </a:rPr>
              <a:t>GCFC@gcfc.org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</a:p>
          <a:p>
            <a:pPr lvl="0">
              <a:buClr>
                <a:srgbClr val="363636"/>
              </a:buClr>
            </a:pPr>
            <a:r>
              <a:rPr lang="en-US" sz="2800" b="1" dirty="0" smtClean="0">
                <a:solidFill>
                  <a:srgbClr val="333333"/>
                </a:solidFill>
              </a:rPr>
              <a:t>Partner with Local Law Enforcement</a:t>
            </a:r>
          </a:p>
          <a:p>
            <a:pPr lvl="1">
              <a:buClr>
                <a:srgbClr val="363636"/>
              </a:buClr>
            </a:pPr>
            <a:r>
              <a:rPr lang="en-US" dirty="0" smtClean="0">
                <a:solidFill>
                  <a:srgbClr val="333333"/>
                </a:solidFill>
              </a:rPr>
              <a:t>Invite local authorities to visit your facility</a:t>
            </a:r>
            <a:endParaRPr lang="en-US" dirty="0">
              <a:solidFill>
                <a:srgbClr val="333333"/>
              </a:solidFill>
            </a:endParaRPr>
          </a:p>
          <a:p>
            <a:pPr lvl="0">
              <a:buClr>
                <a:srgbClr val="363636"/>
              </a:buClr>
            </a:pPr>
            <a:r>
              <a:rPr lang="en-US" sz="2800" b="1" dirty="0" smtClean="0">
                <a:solidFill>
                  <a:srgbClr val="333333"/>
                </a:solidFill>
              </a:rPr>
              <a:t>Engage with your Peers</a:t>
            </a:r>
            <a:endParaRPr lang="en-US" sz="2800" b="1" dirty="0">
              <a:solidFill>
                <a:srgbClr val="333333"/>
              </a:solidFill>
            </a:endParaRPr>
          </a:p>
          <a:p>
            <a:pPr lvl="1">
              <a:buClr>
                <a:srgbClr val="363636"/>
              </a:buClr>
            </a:pPr>
            <a:r>
              <a:rPr lang="en-US" dirty="0" smtClean="0">
                <a:solidFill>
                  <a:srgbClr val="333333"/>
                </a:solidFill>
              </a:rPr>
              <a:t>Work together, share ideas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dirty="0" smtClean="0">
                <a:solidFill>
                  <a:srgbClr val="333333"/>
                </a:solidFill>
              </a:rPr>
              <a:t>Consider joining the Faith-Based </a:t>
            </a:r>
            <a:r>
              <a:rPr lang="en-US" dirty="0">
                <a:solidFill>
                  <a:srgbClr val="333333"/>
                </a:solidFill>
              </a:rPr>
              <a:t>Information Sharing and Analysis Organization (FB-ISAO) </a:t>
            </a:r>
          </a:p>
          <a:p>
            <a:pPr lvl="1">
              <a:buClr>
                <a:srgbClr val="363636"/>
              </a:buClr>
            </a:pPr>
            <a:endParaRPr lang="en-US" sz="2500" dirty="0" smtClean="0">
              <a:solidFill>
                <a:srgbClr val="333333"/>
              </a:solidFill>
            </a:endParaRPr>
          </a:p>
          <a:p>
            <a:pPr marL="347662" lvl="1" indent="0">
              <a:buClr>
                <a:srgbClr val="363636"/>
              </a:buClr>
              <a:buNone/>
            </a:pPr>
            <a:endParaRPr lang="en-US" sz="25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>
            <a:extLst>
              <a:ext uri="{FF2B5EF4-FFF2-40B4-BE49-F238E27FC236}">
                <a16:creationId xmlns="" xmlns:a16="http://schemas.microsoft.com/office/drawing/2014/main" id="{6B7A28B4-52F9-BE4C-86A9-439930A7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907" y="2382838"/>
            <a:ext cx="378186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more information:</a:t>
            </a:r>
          </a:p>
          <a:p>
            <a:pPr marL="0" marR="0" lvl="0" indent="0" algn="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cisa.gov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A5B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A5B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A5B5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McMasters</a:t>
            </a:r>
          </a:p>
          <a:p>
            <a:pPr marL="0" marR="0" lvl="0" indent="0" algn="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 smtClean="0">
                <a:solidFill>
                  <a:srgbClr val="5A5B5D"/>
                </a:solidFill>
                <a:latin typeface="Arial"/>
              </a:rPr>
              <a:t>Protective Security Advisor</a:t>
            </a:r>
          </a:p>
          <a:p>
            <a:pPr marL="0" marR="0" lvl="0" indent="0" algn="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 smtClean="0">
                <a:solidFill>
                  <a:srgbClr val="5A5B5D"/>
                </a:solidFill>
                <a:latin typeface="Arial"/>
              </a:rPr>
              <a:t>m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ichael.mcmasters@hq.dhs.gov</a:t>
            </a:r>
          </a:p>
          <a:p>
            <a:pPr marL="0" marR="0" lvl="0" indent="0" algn="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216-318-1495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949" y="4780682"/>
            <a:ext cx="259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7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US" sz="3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3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something, </a:t>
            </a:r>
          </a:p>
          <a:p>
            <a:r>
              <a:rPr lang="en-US" sz="3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n-US" sz="27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something</a:t>
            </a:r>
            <a:endParaRPr lang="en-US" sz="27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272FB6-BD2D-6344-9D54-901D75BFC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CA420-8C2D-4F9C-AC49-6EE20D06C45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Protective Security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7744" lvl="0" indent="-237744" eaLnBrk="1" fontAlgn="auto" hangingPunct="1">
              <a:spcBef>
                <a:spcPct val="20000"/>
              </a:spcBef>
              <a:spcAft>
                <a:spcPts val="300"/>
              </a:spcAft>
              <a:buClrTx/>
            </a:pPr>
            <a:r>
              <a:rPr lang="en-US" sz="2000" kern="1200" dirty="0">
                <a:latin typeface="Arial" pitchFamily="34" charset="0"/>
              </a:rPr>
              <a:t>PSAs are field-deployed personnel who serve as critical infrastructure </a:t>
            </a:r>
            <a:r>
              <a:rPr lang="en-US" sz="2000" kern="1200" dirty="0" smtClean="0">
                <a:latin typeface="Arial" pitchFamily="34" charset="0"/>
              </a:rPr>
              <a:t>security and resilience </a:t>
            </a:r>
            <a:r>
              <a:rPr lang="en-US" sz="2000" kern="1200" dirty="0">
                <a:latin typeface="Arial" pitchFamily="34" charset="0"/>
              </a:rPr>
              <a:t>specialists</a:t>
            </a:r>
          </a:p>
          <a:p>
            <a:pPr marL="237744" lvl="0" indent="-237744" eaLnBrk="1" fontAlgn="auto" hangingPunct="1">
              <a:spcBef>
                <a:spcPct val="20000"/>
              </a:spcBef>
              <a:spcAft>
                <a:spcPts val="300"/>
              </a:spcAft>
              <a:buClrTx/>
            </a:pPr>
            <a:r>
              <a:rPr lang="en-US" sz="2000" dirty="0"/>
              <a:t>State, local, tribal, and territorial (SLTT)</a:t>
            </a:r>
            <a:r>
              <a:rPr lang="en-US" sz="2000" kern="1200" dirty="0">
                <a:latin typeface="Arial" pitchFamily="34" charset="0"/>
              </a:rPr>
              <a:t> and private sector link to DHS </a:t>
            </a:r>
            <a:r>
              <a:rPr lang="en-US" sz="2000" kern="1200" dirty="0" smtClean="0">
                <a:latin typeface="Arial" pitchFamily="34" charset="0"/>
              </a:rPr>
              <a:t>CISA security and protection </a:t>
            </a:r>
            <a:r>
              <a:rPr lang="en-US" sz="2000" kern="1200" dirty="0">
                <a:latin typeface="Arial" pitchFamily="34" charset="0"/>
              </a:rPr>
              <a:t>resources</a:t>
            </a:r>
          </a:p>
          <a:p>
            <a:pPr marL="575882" lvl="2" indent="-237744" eaLnBrk="1" fontAlgn="auto" hangingPunct="1">
              <a:spcBef>
                <a:spcPct val="20000"/>
              </a:spcBef>
              <a:spcAft>
                <a:spcPts val="300"/>
              </a:spcAft>
              <a:buClrTx/>
            </a:pPr>
            <a:r>
              <a:rPr lang="en-US" sz="1800" kern="1200" dirty="0">
                <a:latin typeface="Arial" pitchFamily="34" charset="0"/>
              </a:rPr>
              <a:t>Coordinate vulnerability assessments, training, and other DHS products and services</a:t>
            </a:r>
          </a:p>
          <a:p>
            <a:pPr marL="575882" lvl="2" indent="-237744" eaLnBrk="1" fontAlgn="auto" hangingPunct="1">
              <a:spcBef>
                <a:spcPct val="20000"/>
              </a:spcBef>
              <a:spcAft>
                <a:spcPts val="300"/>
              </a:spcAft>
              <a:buClrTx/>
            </a:pPr>
            <a:r>
              <a:rPr lang="en-US" sz="1800" kern="1200" dirty="0">
                <a:latin typeface="Arial" pitchFamily="34" charset="0"/>
              </a:rPr>
              <a:t>Provide a vital link for information sharing in steady state and incident response</a:t>
            </a:r>
          </a:p>
          <a:p>
            <a:pPr marL="575882" lvl="2" indent="-237744" eaLnBrk="1" fontAlgn="auto" hangingPunct="1">
              <a:spcBef>
                <a:spcPct val="20000"/>
              </a:spcBef>
              <a:spcAft>
                <a:spcPts val="300"/>
              </a:spcAft>
              <a:buClrTx/>
            </a:pPr>
            <a:r>
              <a:rPr lang="en-US" sz="1800" kern="1200" dirty="0">
                <a:latin typeface="Arial" pitchFamily="34" charset="0"/>
              </a:rPr>
              <a:t>Assist facility owners and operators with obtaining security clearances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During contingency events, PSAs support the response, recovery, and reconstitution efforts of the States by serving as pre-designated Infrastructure Liaisons (IL) and Deputy ILs at the Joint Field Offices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3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PSA Mission Areas</a:t>
            </a:r>
            <a:endParaRPr lang="en-US" dirty="0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502387" y="2411619"/>
            <a:ext cx="69263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OUTREACH ACTIVITIES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PSAs conduct outreach activities with critical infrastructure owners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and operators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, community groups, and faith-based organizations in support of CISA priorities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02387" y="1615303"/>
            <a:ext cx="69263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SURVEYS AND ASSESSMENTS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PSAs conduct voluntary,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non-regulatory security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surveys and assessments on critical infrastructure assets and facilities within their respective regions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1502387" y="3252764"/>
            <a:ext cx="69263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SPECIAL EVENT SUPPORT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PSAs support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Federal, State, and local officials responsible for planning, leading, and coordinating NSSE and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SEAR events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02387" y="4093909"/>
            <a:ext cx="69263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INCIDENT RESPONSE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PSAs plan for and, when directed,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deploy in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response to natural or man-made incidents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5312" y="3199041"/>
            <a:ext cx="657782" cy="657782"/>
          </a:xfrm>
          <a:prstGeom prst="ellipse">
            <a:avLst/>
          </a:prstGeom>
          <a:noFill/>
          <a:ln w="19050" cap="flat" cmpd="sng" algn="ctr">
            <a:solidFill>
              <a:srgbClr val="002F80"/>
            </a:solidFill>
            <a:prstDash val="solid"/>
          </a:ln>
          <a:effectLst/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 defTabSz="457200" eaLnBrk="1" fontAlgn="auto" hangingPunct="1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0457" y="4044566"/>
            <a:ext cx="657782" cy="657782"/>
          </a:xfrm>
          <a:prstGeom prst="ellipse">
            <a:avLst/>
          </a:prstGeom>
          <a:noFill/>
          <a:ln w="19050" cap="flat" cmpd="sng" algn="ctr">
            <a:solidFill>
              <a:srgbClr val="002F80"/>
            </a:solidFill>
            <a:prstDash val="solid"/>
          </a:ln>
          <a:effectLst/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 defTabSz="457200" eaLnBrk="1" fontAlgn="auto" hangingPunct="1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5312" y="2353516"/>
            <a:ext cx="657782" cy="657782"/>
          </a:xfrm>
          <a:prstGeom prst="ellipse">
            <a:avLst/>
          </a:prstGeom>
          <a:noFill/>
          <a:ln w="19050" cap="flat" cmpd="sng" algn="ctr">
            <a:solidFill>
              <a:srgbClr val="002F80"/>
            </a:solidFill>
            <a:prstDash val="solid"/>
          </a:ln>
          <a:effectLst/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 defTabSz="457200" eaLnBrk="1" fontAlgn="auto" hangingPunct="1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6" y="1507952"/>
            <a:ext cx="631341" cy="6313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/>
          <p:cNvSpPr/>
          <p:nvPr/>
        </p:nvSpPr>
        <p:spPr>
          <a:xfrm>
            <a:off x="716824" y="1507952"/>
            <a:ext cx="657782" cy="657782"/>
          </a:xfrm>
          <a:prstGeom prst="ellipse">
            <a:avLst/>
          </a:prstGeom>
          <a:noFill/>
          <a:ln w="19050" cap="flat" cmpd="sng" algn="ctr">
            <a:solidFill>
              <a:srgbClr val="002F80"/>
            </a:solidFill>
            <a:prstDash val="solid"/>
          </a:ln>
          <a:effectLst/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 defTabSz="457200" eaLnBrk="1" fontAlgn="auto" hangingPunct="1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4" y="2411619"/>
            <a:ext cx="579475" cy="579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2667" r="98667">
                        <a14:foregroundMark x1="2667" y1="74667" x2="2667" y2="74667"/>
                        <a14:foregroundMark x1="81333" y1="44444" x2="81333" y2="44444"/>
                        <a14:foregroundMark x1="95111" y1="23111" x2="95111" y2="23111"/>
                        <a14:foregroundMark x1="98667" y1="76000" x2="9866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5" y="4103726"/>
            <a:ext cx="515397" cy="515397"/>
          </a:xfrm>
          <a:prstGeom prst="rect">
            <a:avLst/>
          </a:prstGeom>
        </p:spPr>
      </p:pic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497242" y="4952242"/>
            <a:ext cx="692630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BOMBING PREVENTION AND AWARENESS</a:t>
            </a:r>
            <a:endParaRPr lang="en-US" alt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PSAs work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in conjunction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with CISA’s Office for Bombing Prevention by coordinating training and materials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for partners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to assist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deterring, detecting,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preventing, protecting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against, and responding to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improvised explosive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device threats.</a:t>
            </a:r>
          </a:p>
        </p:txBody>
      </p:sp>
      <p:sp>
        <p:nvSpPr>
          <p:cNvPr id="33" name="Oval 32"/>
          <p:cNvSpPr/>
          <p:nvPr/>
        </p:nvSpPr>
        <p:spPr>
          <a:xfrm>
            <a:off x="715312" y="4902899"/>
            <a:ext cx="657782" cy="657782"/>
          </a:xfrm>
          <a:prstGeom prst="ellipse">
            <a:avLst/>
          </a:prstGeom>
          <a:noFill/>
          <a:ln w="19050" cap="flat" cmpd="sng" algn="ctr">
            <a:solidFill>
              <a:srgbClr val="002F80"/>
            </a:solidFill>
            <a:prstDash val="solid"/>
          </a:ln>
          <a:effectLst/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 defTabSz="457200" eaLnBrk="1" fontAlgn="auto" hangingPunct="1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8" y="4974091"/>
            <a:ext cx="515397" cy="5153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8" y="3224464"/>
            <a:ext cx="616859" cy="6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PSA Locations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29" y="1226635"/>
            <a:ext cx="7599741" cy="4749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3" y="5021186"/>
            <a:ext cx="2992937" cy="8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 smtClean="0"/>
              <a:t>Security of Soft Targets &amp; Crowded Places</a:t>
            </a:r>
            <a:endParaRPr lang="en-US" sz="3300" dirty="0"/>
          </a:p>
        </p:txBody>
      </p:sp>
      <p:sp>
        <p:nvSpPr>
          <p:cNvPr id="7" name="Rectangle 6"/>
          <p:cNvSpPr/>
          <p:nvPr/>
        </p:nvSpPr>
        <p:spPr>
          <a:xfrm>
            <a:off x="85060" y="1212988"/>
            <a:ext cx="898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Security of Soft Targets and Crowded Places</a:t>
            </a:r>
            <a:r>
              <a:rPr lang="en-US" altLang="en-US" sz="2400" dirty="0">
                <a:solidFill>
                  <a:srgbClr val="002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en-US" altLang="en-US" sz="2400" dirty="0">
                <a:solidFill>
                  <a:srgbClr val="002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Resource Guide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07541" y="4509252"/>
            <a:ext cx="3583975" cy="2231785"/>
            <a:chOff x="515232" y="1516208"/>
            <a:chExt cx="3494430" cy="2695344"/>
          </a:xfrm>
        </p:grpSpPr>
        <p:sp>
          <p:nvSpPr>
            <p:cNvPr id="9" name="Rectangle 8">
              <a:extLst/>
            </p:cNvPr>
            <p:cNvSpPr/>
            <p:nvPr/>
          </p:nvSpPr>
          <p:spPr>
            <a:xfrm>
              <a:off x="515232" y="1516208"/>
              <a:ext cx="3494430" cy="2695344"/>
            </a:xfrm>
            <a:prstGeom prst="rect">
              <a:avLst/>
            </a:prstGeom>
            <a:solidFill>
              <a:srgbClr val="002F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/>
            </p:cNvPr>
            <p:cNvSpPr/>
            <p:nvPr/>
          </p:nvSpPr>
          <p:spPr>
            <a:xfrm>
              <a:off x="714260" y="1651403"/>
              <a:ext cx="3096375" cy="19880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Segments of our society are </a:t>
              </a:r>
              <a:r>
                <a:rPr lang="en-US" sz="2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inherently open to the general public</a:t>
              </a:r>
              <a:r>
                <a:rPr lang="en-US" sz="20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, and by nature of </a:t>
              </a:r>
              <a:r>
                <a:rPr lang="en-US" sz="2000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their purpose 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do </a:t>
              </a:r>
              <a:r>
                <a:rPr lang="en-US" sz="20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not incorporate strict security measures.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43374" y="1986698"/>
            <a:ext cx="484113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333333"/>
                </a:solidFill>
              </a:rPr>
              <a:t>The guide is a </a:t>
            </a:r>
            <a:r>
              <a:rPr lang="en-US" sz="2300" b="1" dirty="0">
                <a:solidFill>
                  <a:srgbClr val="333333"/>
                </a:solidFill>
              </a:rPr>
              <a:t>catalog of available </a:t>
            </a:r>
            <a:r>
              <a:rPr lang="en-US" sz="2300" b="1" dirty="0" smtClean="0">
                <a:solidFill>
                  <a:srgbClr val="333333"/>
                </a:solidFill>
              </a:rPr>
              <a:t>CISA </a:t>
            </a:r>
            <a:r>
              <a:rPr lang="en-US" sz="2300" b="1" dirty="0">
                <a:solidFill>
                  <a:srgbClr val="333333"/>
                </a:solidFill>
              </a:rPr>
              <a:t>resources</a:t>
            </a:r>
            <a:r>
              <a:rPr lang="en-US" sz="2300" dirty="0">
                <a:solidFill>
                  <a:srgbClr val="333333"/>
                </a:solidFill>
              </a:rPr>
              <a:t> most relevant for soft targets and crowded places to help protect </a:t>
            </a:r>
            <a:r>
              <a:rPr lang="en-US" sz="2300" dirty="0" smtClean="0">
                <a:solidFill>
                  <a:srgbClr val="333333"/>
                </a:solidFill>
              </a:rPr>
              <a:t>them</a:t>
            </a:r>
          </a:p>
          <a:p>
            <a:pPr>
              <a:defRPr/>
            </a:pPr>
            <a:endParaRPr lang="en-US" sz="1500" dirty="0">
              <a:solidFill>
                <a:srgbClr val="333333"/>
              </a:solidFill>
            </a:endParaRPr>
          </a:p>
          <a:p>
            <a:pPr marL="342900" indent="-342900">
              <a:buClr>
                <a:srgbClr val="333333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333333"/>
                </a:solidFill>
              </a:rPr>
              <a:t>Offers a </a:t>
            </a:r>
            <a:r>
              <a:rPr lang="en-US" sz="2200" b="1" dirty="0">
                <a:solidFill>
                  <a:srgbClr val="333333"/>
                </a:solidFill>
              </a:rPr>
              <a:t>high-level overview </a:t>
            </a:r>
            <a:r>
              <a:rPr lang="en-US" sz="2200" dirty="0">
                <a:solidFill>
                  <a:srgbClr val="333333"/>
                </a:solidFill>
              </a:rPr>
              <a:t>of the different </a:t>
            </a:r>
            <a:r>
              <a:rPr lang="en-US" sz="2200" dirty="0" smtClean="0">
                <a:solidFill>
                  <a:srgbClr val="333333"/>
                </a:solidFill>
              </a:rPr>
              <a:t>CISA </a:t>
            </a:r>
            <a:r>
              <a:rPr lang="en-US" sz="2200" dirty="0">
                <a:solidFill>
                  <a:srgbClr val="333333"/>
                </a:solidFill>
              </a:rPr>
              <a:t>resources and </a:t>
            </a:r>
            <a:r>
              <a:rPr lang="en-US" sz="2200" dirty="0" smtClean="0">
                <a:solidFill>
                  <a:srgbClr val="333333"/>
                </a:solidFill>
              </a:rPr>
              <a:t>programs</a:t>
            </a:r>
          </a:p>
          <a:p>
            <a:pPr>
              <a:buClr>
                <a:srgbClr val="333333"/>
              </a:buClr>
              <a:defRPr/>
            </a:pPr>
            <a:endParaRPr lang="en-US" sz="1500" dirty="0">
              <a:solidFill>
                <a:srgbClr val="333333"/>
              </a:solidFill>
            </a:endParaRPr>
          </a:p>
          <a:p>
            <a:pPr marL="342900" indent="-342900">
              <a:buClr>
                <a:srgbClr val="333333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333333"/>
                </a:solidFill>
              </a:rPr>
              <a:t>Serves as a user-friendly launching point to websites, resources, and programs for more detailed </a:t>
            </a:r>
            <a:r>
              <a:rPr lang="en-US" sz="2200" dirty="0" smtClean="0">
                <a:solidFill>
                  <a:srgbClr val="333333"/>
                </a:solidFill>
              </a:rPr>
              <a:t>information</a:t>
            </a:r>
            <a:endParaRPr lang="en-US" sz="2200" dirty="0">
              <a:solidFill>
                <a:srgbClr val="33333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667" t="14444" r="65833" b="5556"/>
          <a:stretch/>
        </p:blipFill>
        <p:spPr>
          <a:xfrm>
            <a:off x="1157335" y="1854481"/>
            <a:ext cx="1915473" cy="25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 smtClean="0"/>
              <a:t>Security of Soft Targets &amp; Crowded Places</a:t>
            </a:r>
            <a:endParaRPr lang="en-US" sz="3300" dirty="0"/>
          </a:p>
        </p:txBody>
      </p:sp>
      <p:sp>
        <p:nvSpPr>
          <p:cNvPr id="7" name="Rectangle 6"/>
          <p:cNvSpPr/>
          <p:nvPr/>
        </p:nvSpPr>
        <p:spPr>
          <a:xfrm>
            <a:off x="85060" y="1212988"/>
            <a:ext cx="898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Security of Soft Targets and Crowded Places</a:t>
            </a:r>
            <a:r>
              <a:rPr lang="en-US" altLang="en-US" sz="2400" dirty="0">
                <a:solidFill>
                  <a:srgbClr val="002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en-US" altLang="en-US" sz="2400" dirty="0">
                <a:solidFill>
                  <a:srgbClr val="002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Resource Guide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34469" t="29987" r="21477" b="29538"/>
          <a:stretch/>
        </p:blipFill>
        <p:spPr bwMode="auto">
          <a:xfrm>
            <a:off x="489100" y="1754165"/>
            <a:ext cx="8197703" cy="4029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5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CISA Assist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63636"/>
              </a:buClr>
            </a:pPr>
            <a:r>
              <a:rPr lang="en-US" sz="2200" dirty="0">
                <a:solidFill>
                  <a:srgbClr val="333333"/>
                </a:solidFill>
              </a:rPr>
              <a:t>Establishes and enhances </a:t>
            </a:r>
            <a:r>
              <a:rPr lang="en-US" sz="2200" dirty="0" smtClean="0">
                <a:solidFill>
                  <a:srgbClr val="333333"/>
                </a:solidFill>
              </a:rPr>
              <a:t>DHS CISA’s </a:t>
            </a:r>
            <a:r>
              <a:rPr lang="en-US" sz="2200" dirty="0">
                <a:solidFill>
                  <a:srgbClr val="333333"/>
                </a:solidFill>
              </a:rPr>
              <a:t>relationship with </a:t>
            </a:r>
            <a:r>
              <a:rPr lang="en-US" sz="2200" dirty="0" smtClean="0">
                <a:solidFill>
                  <a:srgbClr val="333333"/>
                </a:solidFill>
              </a:rPr>
              <a:t>your Houses of Worship, informs </a:t>
            </a:r>
            <a:r>
              <a:rPr lang="en-US" sz="2200" dirty="0">
                <a:solidFill>
                  <a:srgbClr val="333333"/>
                </a:solidFill>
              </a:rPr>
              <a:t>of the importance of </a:t>
            </a:r>
            <a:r>
              <a:rPr lang="en-US" sz="2200" dirty="0" smtClean="0">
                <a:solidFill>
                  <a:srgbClr val="333333"/>
                </a:solidFill>
              </a:rPr>
              <a:t>your </a:t>
            </a:r>
            <a:r>
              <a:rPr lang="en-US" sz="2200" dirty="0">
                <a:solidFill>
                  <a:srgbClr val="333333"/>
                </a:solidFill>
              </a:rPr>
              <a:t>facilities, and reinforces the need for continued vigilance </a:t>
            </a:r>
          </a:p>
          <a:p>
            <a:pPr lvl="0">
              <a:buClr>
                <a:srgbClr val="363636"/>
              </a:buClr>
            </a:pPr>
            <a:r>
              <a:rPr lang="en-US" sz="2200" dirty="0">
                <a:solidFill>
                  <a:srgbClr val="333333"/>
                </a:solidFill>
              </a:rPr>
              <a:t>During an Assist Visit, PSAs focus on coordination, outreach, training, and education</a:t>
            </a:r>
          </a:p>
          <a:p>
            <a:pPr lvl="0">
              <a:buClr>
                <a:srgbClr val="363636"/>
              </a:buClr>
            </a:pPr>
            <a:r>
              <a:rPr lang="en-US" sz="2200" dirty="0">
                <a:solidFill>
                  <a:srgbClr val="333333"/>
                </a:solidFill>
              </a:rPr>
              <a:t>Assist Visits </a:t>
            </a:r>
            <a:r>
              <a:rPr lang="en-US" sz="2200" b="1" dirty="0">
                <a:solidFill>
                  <a:srgbClr val="333333"/>
                </a:solidFill>
              </a:rPr>
              <a:t>are often followed by security surveys </a:t>
            </a:r>
            <a:r>
              <a:rPr lang="en-US" sz="2200" dirty="0">
                <a:solidFill>
                  <a:srgbClr val="333333"/>
                </a:solidFill>
              </a:rPr>
              <a:t>using the </a:t>
            </a:r>
            <a:r>
              <a:rPr lang="en-US" sz="2200" i="1" dirty="0" smtClean="0">
                <a:solidFill>
                  <a:srgbClr val="333333"/>
                </a:solidFill>
              </a:rPr>
              <a:t>Security Assessment at First Entry (SAFE) Tool</a:t>
            </a:r>
            <a:r>
              <a:rPr lang="en-US" sz="2200" dirty="0" smtClean="0">
                <a:solidFill>
                  <a:srgbClr val="333333"/>
                </a:solidFill>
              </a:rPr>
              <a:t>,    </a:t>
            </a:r>
            <a:r>
              <a:rPr lang="en-US" sz="2200" i="1" dirty="0" smtClean="0">
                <a:solidFill>
                  <a:srgbClr val="333333"/>
                </a:solidFill>
              </a:rPr>
              <a:t>Infrastructure </a:t>
            </a:r>
            <a:r>
              <a:rPr lang="en-US" sz="2200" i="1" dirty="0">
                <a:solidFill>
                  <a:srgbClr val="333333"/>
                </a:solidFill>
              </a:rPr>
              <a:t>Survey Tool (</a:t>
            </a:r>
            <a:r>
              <a:rPr lang="en-US" sz="2200" i="1" dirty="0" smtClean="0">
                <a:solidFill>
                  <a:srgbClr val="333333"/>
                </a:solidFill>
              </a:rPr>
              <a:t>IST</a:t>
            </a:r>
            <a:r>
              <a:rPr lang="en-US" sz="2200" i="1" dirty="0" smtClean="0">
                <a:solidFill>
                  <a:srgbClr val="363636"/>
                </a:solidFill>
              </a:rPr>
              <a:t>)</a:t>
            </a:r>
            <a:r>
              <a:rPr lang="en-US" sz="2200" dirty="0" smtClean="0">
                <a:solidFill>
                  <a:srgbClr val="363636"/>
                </a:solidFill>
              </a:rPr>
              <a:t>, </a:t>
            </a:r>
            <a:r>
              <a:rPr lang="en-US" sz="2200" dirty="0">
                <a:solidFill>
                  <a:srgbClr val="363636"/>
                </a:solidFill>
              </a:rPr>
              <a:t>or delivery of </a:t>
            </a:r>
            <a:r>
              <a:rPr lang="en-US" sz="2200" dirty="0" smtClean="0">
                <a:solidFill>
                  <a:srgbClr val="363636"/>
                </a:solidFill>
              </a:rPr>
              <a:t>other            CISA services</a:t>
            </a:r>
            <a:endParaRPr lang="en-US" sz="2200" dirty="0">
              <a:solidFill>
                <a:srgbClr val="363636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499586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HS_Template_White">
  <a:themeElements>
    <a:clrScheme name="Custom 2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0E78AE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HS_Template_White">
  <a:themeElements>
    <a:clrScheme name="Custom 2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0E78AE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_rels/item4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4.xml" />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662482be-791f-46d4-86b5-fac5be26931c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5EF604489FC44917EF93CF6208776" ma:contentTypeVersion="1" ma:contentTypeDescription="Create a new document." ma:contentTypeScope="" ma:versionID="e278e918701a908cd1d5a810dc784389">
  <xsd:schema xmlns:xsd="http://www.w3.org/2001/XMLSchema" xmlns:xs="http://www.w3.org/2001/XMLSchema" xmlns:p="http://schemas.microsoft.com/office/2006/metadata/properties" xmlns:ns2="c0a539e5-cd07-4dc1-ab3b-82065fc22058" xmlns:ns3="3a906454-094d-4f9d-a539-04f36918c82d" targetNamespace="http://schemas.microsoft.com/office/2006/metadata/properties" ma:root="true" ma:fieldsID="8cb17d19c99bbf9b09af3da0bec21c11" ns2:_="" ns3:_="">
    <xsd:import namespace="c0a539e5-cd07-4dc1-ab3b-82065fc22058"/>
    <xsd:import namespace="3a906454-094d-4f9d-a539-04f36918c82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ntent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539e5-cd07-4dc1-ab3b-82065fc220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06454-094d-4f9d-a539-04f36918c82d" elementFormDefault="qualified">
    <xsd:import namespace="http://schemas.microsoft.com/office/2006/documentManagement/types"/>
    <xsd:import namespace="http://schemas.microsoft.com/office/infopath/2007/PartnerControls"/>
    <xsd:element name="Content_Type" ma:index="11" ma:displayName="Content_Type" ma:format="Dropdown" ma:internalName="Content_Type">
      <xsd:simpleType>
        <xsd:restriction base="dms:Choice">
          <xsd:enumeration value="Briefing Card"/>
          <xsd:enumeration value="Speeches"/>
          <xsd:enumeration value="Talking Points"/>
          <xsd:enumeration value="Slid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Type xmlns="3a906454-094d-4f9d-a539-04f36918c82d">Slides</Content_Type>
  </documentManagement>
</p:properties>
</file>

<file path=customXml/itemProps1.xml><?xml version="1.0" encoding="utf-8"?>
<ds:datastoreItem xmlns:ds="http://schemas.openxmlformats.org/officeDocument/2006/customXml" ds:itemID="{53AD9EF9-0C81-43CB-8E92-8B16ECB68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D823B3-2448-440B-8079-C91BFF2523E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21A2399-80E0-48D9-A80E-64B870193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539e5-cd07-4dc1-ab3b-82065fc22058"/>
    <ds:schemaRef ds:uri="3a906454-094d-4f9d-a539-04f36918c8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E29498F-8592-4D09-BD5B-283CAD359209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3a906454-094d-4f9d-a539-04f36918c82d"/>
    <ds:schemaRef ds:uri="c0a539e5-cd07-4dc1-ab3b-82065fc2205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1590</Words>
  <Application>Microsoft Office PowerPoint</Application>
  <PresentationFormat>On-screen Show (4:3)</PresentationFormat>
  <Paragraphs>179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DHS_Template_White</vt:lpstr>
      <vt:lpstr>1_DHS_Template_White</vt:lpstr>
      <vt:lpstr>Protective Security Advisor (PSA) Program   CISA Resources Support For Your Organization </vt:lpstr>
      <vt:lpstr>PowerPoint Presentation</vt:lpstr>
      <vt:lpstr>PowerPoint Presentation</vt:lpstr>
      <vt:lpstr>Protective Security Advisors</vt:lpstr>
      <vt:lpstr>PSA Mission Areas</vt:lpstr>
      <vt:lpstr>PSA Locations</vt:lpstr>
      <vt:lpstr>Security of Soft Targets &amp; Crowded Places</vt:lpstr>
      <vt:lpstr>Security of Soft Targets &amp; Crowded Places</vt:lpstr>
      <vt:lpstr>CISA Assist Visits</vt:lpstr>
      <vt:lpstr>Security Assessments</vt:lpstr>
      <vt:lpstr>SAFE Security Assessment</vt:lpstr>
      <vt:lpstr>SAFE Security Assessment</vt:lpstr>
      <vt:lpstr>IST Assessment</vt:lpstr>
      <vt:lpstr>IST Assessment</vt:lpstr>
      <vt:lpstr>Infrastructure Visualization Platform</vt:lpstr>
      <vt:lpstr>Counter-IED Training &amp; Awareness </vt:lpstr>
      <vt:lpstr>Exercise Support</vt:lpstr>
      <vt:lpstr>TRIPwire 2.0</vt:lpstr>
      <vt:lpstr>Homeland Security Information Network (HSIN)</vt:lpstr>
      <vt:lpstr>Homeland Secure Information Network (HSIN)</vt:lpstr>
      <vt:lpstr>Cybersecurity Resources</vt:lpstr>
      <vt:lpstr>Active Shooter Resources</vt:lpstr>
      <vt:lpstr>Active Shooter – Online Training</vt:lpstr>
      <vt:lpstr>Active Shooter Preparedness</vt:lpstr>
      <vt:lpstr>Active Shooter Preparedness (Run, Hide, Fight)</vt:lpstr>
      <vt:lpstr>“If You See Something, Say Something”</vt:lpstr>
      <vt:lpstr>Ohio Homeland Security</vt:lpstr>
      <vt:lpstr>Information Sharing – Keeping in Touch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